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2"/>
  </p:notesMasterIdLst>
  <p:sldIdLst>
    <p:sldId id="386" r:id="rId2"/>
    <p:sldId id="388" r:id="rId3"/>
    <p:sldId id="389" r:id="rId4"/>
    <p:sldId id="390" r:id="rId5"/>
    <p:sldId id="391" r:id="rId6"/>
    <p:sldId id="392" r:id="rId7"/>
    <p:sldId id="393" r:id="rId8"/>
    <p:sldId id="394" r:id="rId9"/>
    <p:sldId id="396" r:id="rId10"/>
    <p:sldId id="397" r:id="rId11"/>
    <p:sldId id="398" r:id="rId12"/>
    <p:sldId id="399" r:id="rId13"/>
    <p:sldId id="400" r:id="rId14"/>
    <p:sldId id="401" r:id="rId15"/>
    <p:sldId id="317" r:id="rId16"/>
    <p:sldId id="402" r:id="rId17"/>
    <p:sldId id="403" r:id="rId18"/>
    <p:sldId id="404" r:id="rId19"/>
    <p:sldId id="405" r:id="rId20"/>
    <p:sldId id="395" r:id="rId21"/>
  </p:sldIdLst>
  <p:sldSz cx="9144000" cy="5143500" type="screen16x9"/>
  <p:notesSz cx="6858000" cy="9144000"/>
  <p:embeddedFontLst>
    <p:embeddedFont>
      <p:font typeface="iCiel Cadena" panose="02000503000000020004" pitchFamily="2" charset="0"/>
      <p:bold r:id="rId23"/>
    </p:embeddedFont>
    <p:embeddedFont>
      <p:font typeface="Hammersmith One" panose="020B0604020202020204" charset="0"/>
      <p:regular r:id="rId24"/>
    </p:embeddedFont>
    <p:embeddedFont>
      <p:font typeface="Manjari" panose="020B0604020202020204" charset="0"/>
      <p:regular r:id="rId25"/>
      <p:bold r:id="rId26"/>
    </p:embeddedFont>
    <p:embeddedFont>
      <p:font typeface="Consolas" panose="020B0609020204030204"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4060A5D-5E42-44CD-B1A4-42361ADD70EF}">
  <a:tblStyle styleId="{24060A5D-5E42-44CD-B1A4-42361ADD7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5E183-CF9E-41FA-BF1D-AC88F9182D52}"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1ADA6A91-0173-4F67-9D5B-B88004ABCBB9}"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26B5DCDF-864D-4112-B65E-BC72D3947417}"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C2AA119-F196-4BA8-ADD5-1F354E81C4C0}"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2D28B36F-758D-4F60-890F-287D1AD173B9}"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65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38723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c6a01074ef_0_20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c6a01074ef_0_20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c72ba98ae8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c72ba98ae8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rot="-1762095" flipH="1">
            <a:off x="-645480" y="2383695"/>
            <a:ext cx="2540453" cy="378144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95" name="Google Shape;95;p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4 ">
  <p:cSld name="CUSTOM_48_1">
    <p:spTree>
      <p:nvGrpSpPr>
        <p:cNvPr id="1" name="Shape 863"/>
        <p:cNvGrpSpPr/>
        <p:nvPr/>
      </p:nvGrpSpPr>
      <p:grpSpPr>
        <a:xfrm>
          <a:off x="0" y="0"/>
          <a:ext cx="0" cy="0"/>
          <a:chOff x="0" y="0"/>
          <a:chExt cx="0" cy="0"/>
        </a:xfrm>
      </p:grpSpPr>
      <p:grpSp>
        <p:nvGrpSpPr>
          <p:cNvPr id="864" name="Google Shape;864;p35"/>
          <p:cNvGrpSpPr/>
          <p:nvPr/>
        </p:nvGrpSpPr>
        <p:grpSpPr>
          <a:xfrm flipH="1">
            <a:off x="6914055" y="-80449"/>
            <a:ext cx="2277317" cy="5304377"/>
            <a:chOff x="224725" y="566950"/>
            <a:chExt cx="1850875" cy="4311100"/>
          </a:xfrm>
        </p:grpSpPr>
        <p:sp>
          <p:nvSpPr>
            <p:cNvPr id="865" name="Google Shape;865;p35"/>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5"/>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3" name="Google Shape;893;p35"/>
          <p:cNvSpPr txBox="1">
            <a:spLocks noGrp="1"/>
          </p:cNvSpPr>
          <p:nvPr>
            <p:ph type="subTitle" idx="1"/>
          </p:nvPr>
        </p:nvSpPr>
        <p:spPr>
          <a:xfrm>
            <a:off x="897675" y="1477800"/>
            <a:ext cx="4809300" cy="275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D9C8B"/>
              </a:buClr>
              <a:buSzPts val="1600"/>
              <a:buFont typeface="Cairo"/>
              <a:buChar char="●"/>
              <a:defRPr sz="1600"/>
            </a:lvl1pPr>
            <a:lvl2pPr lvl="1" rtl="0">
              <a:spcBef>
                <a:spcPts val="0"/>
              </a:spcBef>
              <a:spcAft>
                <a:spcPts val="0"/>
              </a:spcAft>
              <a:buClr>
                <a:srgbClr val="0E2A47"/>
              </a:buClr>
              <a:buSzPts val="1600"/>
              <a:buFont typeface="Cairo"/>
              <a:buChar char="○"/>
              <a:defRPr/>
            </a:lvl2pPr>
            <a:lvl3pPr lvl="2" rtl="0">
              <a:spcBef>
                <a:spcPts val="0"/>
              </a:spcBef>
              <a:spcAft>
                <a:spcPts val="0"/>
              </a:spcAft>
              <a:buClr>
                <a:srgbClr val="0E2A47"/>
              </a:buClr>
              <a:buSzPts val="1600"/>
              <a:buFont typeface="Cairo"/>
              <a:buChar char="■"/>
              <a:defRPr/>
            </a:lvl3pPr>
            <a:lvl4pPr lvl="3" rtl="0">
              <a:spcBef>
                <a:spcPts val="0"/>
              </a:spcBef>
              <a:spcAft>
                <a:spcPts val="0"/>
              </a:spcAft>
              <a:buClr>
                <a:srgbClr val="0E2A47"/>
              </a:buClr>
              <a:buSzPts val="1600"/>
              <a:buFont typeface="Cairo"/>
              <a:buChar char="●"/>
              <a:defRPr/>
            </a:lvl4pPr>
            <a:lvl5pPr lvl="4" rtl="0">
              <a:spcBef>
                <a:spcPts val="0"/>
              </a:spcBef>
              <a:spcAft>
                <a:spcPts val="0"/>
              </a:spcAft>
              <a:buClr>
                <a:srgbClr val="0E2A47"/>
              </a:buClr>
              <a:buSzPts val="1600"/>
              <a:buFont typeface="Cairo"/>
              <a:buChar char="○"/>
              <a:defRPr/>
            </a:lvl5pPr>
            <a:lvl6pPr lvl="5" rtl="0">
              <a:spcBef>
                <a:spcPts val="0"/>
              </a:spcBef>
              <a:spcAft>
                <a:spcPts val="0"/>
              </a:spcAft>
              <a:buClr>
                <a:srgbClr val="0E2A47"/>
              </a:buClr>
              <a:buSzPts val="1600"/>
              <a:buFont typeface="Cairo"/>
              <a:buChar char="■"/>
              <a:defRPr/>
            </a:lvl6pPr>
            <a:lvl7pPr lvl="6" rtl="0">
              <a:spcBef>
                <a:spcPts val="0"/>
              </a:spcBef>
              <a:spcAft>
                <a:spcPts val="0"/>
              </a:spcAft>
              <a:buClr>
                <a:srgbClr val="0E2A47"/>
              </a:buClr>
              <a:buSzPts val="1600"/>
              <a:buFont typeface="Cairo"/>
              <a:buChar char="●"/>
              <a:defRPr/>
            </a:lvl7pPr>
            <a:lvl8pPr lvl="7" rtl="0">
              <a:spcBef>
                <a:spcPts val="0"/>
              </a:spcBef>
              <a:spcAft>
                <a:spcPts val="0"/>
              </a:spcAft>
              <a:buClr>
                <a:srgbClr val="0E2A47"/>
              </a:buClr>
              <a:buSzPts val="1600"/>
              <a:buFont typeface="Cairo"/>
              <a:buChar char="○"/>
              <a:defRPr/>
            </a:lvl8pPr>
            <a:lvl9pPr lvl="8" rtl="0">
              <a:spcBef>
                <a:spcPts val="0"/>
              </a:spcBef>
              <a:spcAft>
                <a:spcPts val="0"/>
              </a:spcAft>
              <a:buClr>
                <a:srgbClr val="0E2A47"/>
              </a:buClr>
              <a:buSzPts val="1600"/>
              <a:buFont typeface="Cairo"/>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9">
    <p:spTree>
      <p:nvGrpSpPr>
        <p:cNvPr id="1" name="Shape 1080"/>
        <p:cNvGrpSpPr/>
        <p:nvPr/>
      </p:nvGrpSpPr>
      <p:grpSpPr>
        <a:xfrm>
          <a:off x="0" y="0"/>
          <a:ext cx="0" cy="0"/>
          <a:chOff x="0" y="0"/>
          <a:chExt cx="0" cy="0"/>
        </a:xfrm>
      </p:grpSpPr>
      <p:sp>
        <p:nvSpPr>
          <p:cNvPr id="1081" name="Google Shape;1081;p41"/>
          <p:cNvSpPr/>
          <p:nvPr/>
        </p:nvSpPr>
        <p:spPr>
          <a:xfrm>
            <a:off x="4487750" y="727477"/>
            <a:ext cx="6559985" cy="523628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5400000">
            <a:off x="-2563625" y="11259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7977677">
            <a:off x="635395" y="-298381"/>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5" name="Google Shape;1085;p41"/>
          <p:cNvSpPr txBox="1">
            <a:spLocks noGrp="1"/>
          </p:cNvSpPr>
          <p:nvPr>
            <p:ph type="subTitle" idx="1"/>
          </p:nvPr>
        </p:nvSpPr>
        <p:spPr>
          <a:xfrm>
            <a:off x="10942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6" name="Google Shape;1086;p41"/>
          <p:cNvSpPr txBox="1">
            <a:spLocks noGrp="1"/>
          </p:cNvSpPr>
          <p:nvPr>
            <p:ph type="subTitle" idx="2"/>
          </p:nvPr>
        </p:nvSpPr>
        <p:spPr>
          <a:xfrm>
            <a:off x="348810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7" name="Google Shape;1087;p41"/>
          <p:cNvSpPr txBox="1">
            <a:spLocks noGrp="1"/>
          </p:cNvSpPr>
          <p:nvPr>
            <p:ph type="subTitle" idx="3"/>
          </p:nvPr>
        </p:nvSpPr>
        <p:spPr>
          <a:xfrm>
            <a:off x="10942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8" name="Google Shape;1088;p41"/>
          <p:cNvSpPr txBox="1">
            <a:spLocks noGrp="1"/>
          </p:cNvSpPr>
          <p:nvPr>
            <p:ph type="subTitle" idx="4"/>
          </p:nvPr>
        </p:nvSpPr>
        <p:spPr>
          <a:xfrm>
            <a:off x="348810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41"/>
          <p:cNvSpPr txBox="1">
            <a:spLocks noGrp="1"/>
          </p:cNvSpPr>
          <p:nvPr>
            <p:ph type="subTitle" idx="5"/>
          </p:nvPr>
        </p:nvSpPr>
        <p:spPr>
          <a:xfrm>
            <a:off x="58819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0" name="Google Shape;1090;p41"/>
          <p:cNvSpPr txBox="1">
            <a:spLocks noGrp="1"/>
          </p:cNvSpPr>
          <p:nvPr>
            <p:ph type="subTitle" idx="6"/>
          </p:nvPr>
        </p:nvSpPr>
        <p:spPr>
          <a:xfrm>
            <a:off x="58819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41"/>
          <p:cNvSpPr txBox="1">
            <a:spLocks noGrp="1"/>
          </p:cNvSpPr>
          <p:nvPr>
            <p:ph type="subTitle" idx="7"/>
          </p:nvPr>
        </p:nvSpPr>
        <p:spPr>
          <a:xfrm>
            <a:off x="10942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41"/>
          <p:cNvSpPr txBox="1">
            <a:spLocks noGrp="1"/>
          </p:cNvSpPr>
          <p:nvPr>
            <p:ph type="subTitle" idx="8"/>
          </p:nvPr>
        </p:nvSpPr>
        <p:spPr>
          <a:xfrm>
            <a:off x="348810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3" name="Google Shape;1093;p41"/>
          <p:cNvSpPr txBox="1">
            <a:spLocks noGrp="1"/>
          </p:cNvSpPr>
          <p:nvPr>
            <p:ph type="subTitle" idx="9"/>
          </p:nvPr>
        </p:nvSpPr>
        <p:spPr>
          <a:xfrm>
            <a:off x="10942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41"/>
          <p:cNvSpPr txBox="1">
            <a:spLocks noGrp="1"/>
          </p:cNvSpPr>
          <p:nvPr>
            <p:ph type="subTitle" idx="13"/>
          </p:nvPr>
        </p:nvSpPr>
        <p:spPr>
          <a:xfrm>
            <a:off x="348810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41"/>
          <p:cNvSpPr txBox="1">
            <a:spLocks noGrp="1"/>
          </p:cNvSpPr>
          <p:nvPr>
            <p:ph type="subTitle" idx="14"/>
          </p:nvPr>
        </p:nvSpPr>
        <p:spPr>
          <a:xfrm>
            <a:off x="58819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6" name="Google Shape;1096;p41"/>
          <p:cNvSpPr txBox="1">
            <a:spLocks noGrp="1"/>
          </p:cNvSpPr>
          <p:nvPr>
            <p:ph type="subTitle" idx="15"/>
          </p:nvPr>
        </p:nvSpPr>
        <p:spPr>
          <a:xfrm>
            <a:off x="58819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4">
    <p:spTree>
      <p:nvGrpSpPr>
        <p:cNvPr id="1" name="Shape 1191"/>
        <p:cNvGrpSpPr/>
        <p:nvPr/>
      </p:nvGrpSpPr>
      <p:grpSpPr>
        <a:xfrm>
          <a:off x="0" y="0"/>
          <a:ext cx="0" cy="0"/>
          <a:chOff x="0" y="0"/>
          <a:chExt cx="0" cy="0"/>
        </a:xfrm>
      </p:grpSpPr>
      <p:sp>
        <p:nvSpPr>
          <p:cNvPr id="1192" name="Google Shape;1192;p45"/>
          <p:cNvSpPr/>
          <p:nvPr/>
        </p:nvSpPr>
        <p:spPr>
          <a:xfrm rot="5400000">
            <a:off x="-897085" y="455393"/>
            <a:ext cx="4906632" cy="446959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rot="4271990">
            <a:off x="6861805" y="3034227"/>
            <a:ext cx="3403945" cy="338983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7014776" y="357427"/>
            <a:ext cx="801658" cy="707098"/>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CUSTOM_20">
    <p:spTree>
      <p:nvGrpSpPr>
        <p:cNvPr id="1" name="Shape 1211"/>
        <p:cNvGrpSpPr/>
        <p:nvPr/>
      </p:nvGrpSpPr>
      <p:grpSpPr>
        <a:xfrm>
          <a:off x="0" y="0"/>
          <a:ext cx="0" cy="0"/>
          <a:chOff x="0" y="0"/>
          <a:chExt cx="0" cy="0"/>
        </a:xfrm>
      </p:grpSpPr>
      <p:sp>
        <p:nvSpPr>
          <p:cNvPr id="1212" name="Google Shape;1212;p49"/>
          <p:cNvSpPr/>
          <p:nvPr/>
        </p:nvSpPr>
        <p:spPr>
          <a:xfrm rot="-5620610">
            <a:off x="8235762" y="250325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rot="-595142" flipH="1">
            <a:off x="-1233073" y="-485172"/>
            <a:ext cx="3397327" cy="338324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rot="-7977683">
            <a:off x="6790699" y="-2923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1">
  <p:cSld name="CUSTOM_51">
    <p:spTree>
      <p:nvGrpSpPr>
        <p:cNvPr id="1" name="Shape 1261"/>
        <p:cNvGrpSpPr/>
        <p:nvPr/>
      </p:nvGrpSpPr>
      <p:grpSpPr>
        <a:xfrm>
          <a:off x="0" y="0"/>
          <a:ext cx="0" cy="0"/>
          <a:chOff x="0" y="0"/>
          <a:chExt cx="0" cy="0"/>
        </a:xfrm>
      </p:grpSpPr>
      <p:sp>
        <p:nvSpPr>
          <p:cNvPr id="1262" name="Google Shape;1262;p53"/>
          <p:cNvSpPr/>
          <p:nvPr/>
        </p:nvSpPr>
        <p:spPr>
          <a:xfrm rot="5400000">
            <a:off x="-1338897" y="143493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8115850" y="224478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
    <p:spTree>
      <p:nvGrpSpPr>
        <p:cNvPr id="1" name="Shape 1666"/>
        <p:cNvGrpSpPr/>
        <p:nvPr/>
      </p:nvGrpSpPr>
      <p:grpSpPr>
        <a:xfrm>
          <a:off x="0" y="0"/>
          <a:ext cx="0" cy="0"/>
          <a:chOff x="0" y="0"/>
          <a:chExt cx="0" cy="0"/>
        </a:xfrm>
      </p:grpSpPr>
      <p:sp>
        <p:nvSpPr>
          <p:cNvPr id="1667" name="Google Shape;1667;p66"/>
          <p:cNvSpPr/>
          <p:nvPr/>
        </p:nvSpPr>
        <p:spPr>
          <a:xfrm rot="288619" flipH="1">
            <a:off x="-1653681" y="1325314"/>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7"/>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spcBef>
                <a:spcPts val="0"/>
              </a:spcBef>
              <a:spcAft>
                <a:spcPts val="0"/>
              </a:spcAft>
              <a:buClr>
                <a:schemeClr val="accent1"/>
              </a:buClr>
              <a:buSzPts val="1400"/>
              <a:buFont typeface="Hammersmith One"/>
              <a:buAutoNum type="alphaLcPeriod"/>
              <a:defRPr sz="1600"/>
            </a:lvl2pPr>
            <a:lvl3pPr marL="1371600" lvl="2" indent="-317500">
              <a:spcBef>
                <a:spcPts val="0"/>
              </a:spcBef>
              <a:spcAft>
                <a:spcPts val="0"/>
              </a:spcAft>
              <a:buClr>
                <a:srgbClr val="FEDD4F"/>
              </a:buClr>
              <a:buSzPts val="1400"/>
              <a:buFont typeface="Hammersmith One"/>
              <a:buAutoNum type="romanLcPeriod"/>
              <a:defRPr sz="1200"/>
            </a:lvl3pPr>
            <a:lvl4pPr marL="1828800" lvl="3" indent="-317500">
              <a:spcBef>
                <a:spcPts val="0"/>
              </a:spcBef>
              <a:spcAft>
                <a:spcPts val="0"/>
              </a:spcAft>
              <a:buClr>
                <a:srgbClr val="FEDD4F"/>
              </a:buClr>
              <a:buSzPts val="1400"/>
              <a:buFont typeface="Hammersmith One"/>
              <a:buAutoNum type="arabicPeriod"/>
              <a:defRPr sz="1200"/>
            </a:lvl4pPr>
            <a:lvl5pPr marL="2286000" lvl="4" indent="-317500">
              <a:spcBef>
                <a:spcPts val="0"/>
              </a:spcBef>
              <a:spcAft>
                <a:spcPts val="0"/>
              </a:spcAft>
              <a:buClr>
                <a:srgbClr val="FEDD4F"/>
              </a:buClr>
              <a:buSzPts val="1400"/>
              <a:buFont typeface="Hammersmith One"/>
              <a:buAutoNum type="alphaLcPeriod"/>
              <a:defRPr sz="1200"/>
            </a:lvl5pPr>
            <a:lvl6pPr marL="2743200" lvl="5" indent="-317500">
              <a:spcBef>
                <a:spcPts val="0"/>
              </a:spcBef>
              <a:spcAft>
                <a:spcPts val="0"/>
              </a:spcAft>
              <a:buClr>
                <a:srgbClr val="FEDD4F"/>
              </a:buClr>
              <a:buSzPts val="1400"/>
              <a:buFont typeface="Hammersmith One"/>
              <a:buAutoNum type="romanLcPeriod"/>
              <a:defRPr sz="1200"/>
            </a:lvl6pPr>
            <a:lvl7pPr marL="3200400" lvl="6" indent="-317500">
              <a:spcBef>
                <a:spcPts val="0"/>
              </a:spcBef>
              <a:spcAft>
                <a:spcPts val="0"/>
              </a:spcAft>
              <a:buClr>
                <a:srgbClr val="FEDD4F"/>
              </a:buClr>
              <a:buSzPts val="1400"/>
              <a:buFont typeface="Hammersmith One"/>
              <a:buAutoNum type="arabicPeriod"/>
              <a:defRPr sz="1200"/>
            </a:lvl7pPr>
            <a:lvl8pPr marL="3657600" lvl="7" indent="-317500">
              <a:spcBef>
                <a:spcPts val="0"/>
              </a:spcBef>
              <a:spcAft>
                <a:spcPts val="0"/>
              </a:spcAft>
              <a:buClr>
                <a:srgbClr val="FEDD4F"/>
              </a:buClr>
              <a:buSzPts val="1400"/>
              <a:buFont typeface="Hammersmith One"/>
              <a:buAutoNum type="alphaLcPeriod"/>
              <a:defRPr sz="1200"/>
            </a:lvl8pPr>
            <a:lvl9pPr marL="4114800" lvl="8" indent="-317500">
              <a:spcBef>
                <a:spcPts val="0"/>
              </a:spcBef>
              <a:spcAft>
                <a:spcPts val="0"/>
              </a:spcAft>
              <a:buClr>
                <a:srgbClr val="FEDD4F"/>
              </a:buClr>
              <a:buSzPts val="1400"/>
              <a:buFont typeface="Hammersmith One"/>
              <a:buAutoNum type="romanLcPeriod"/>
              <a:defRPr sz="1200"/>
            </a:lvl9pPr>
          </a:lstStyle>
          <a:p>
            <a:endParaRPr/>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9"/>
        <p:cNvGrpSpPr/>
        <p:nvPr/>
      </p:nvGrpSpPr>
      <p:grpSpPr>
        <a:xfrm>
          <a:off x="0" y="0"/>
          <a:ext cx="0" cy="0"/>
          <a:chOff x="0" y="0"/>
          <a:chExt cx="0" cy="0"/>
        </a:xfrm>
      </p:grpSpPr>
      <p:sp>
        <p:nvSpPr>
          <p:cNvPr id="170" name="Google Shape;170;p11"/>
          <p:cNvSpPr/>
          <p:nvPr/>
        </p:nvSpPr>
        <p:spPr>
          <a:xfrm rot="-3415034" flipH="1">
            <a:off x="5360216" y="72904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5400000">
            <a:off x="-1253772" y="23782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rot="10800000" flipH="1">
            <a:off x="-135159" y="-547193"/>
            <a:ext cx="1696762" cy="1688828"/>
            <a:chOff x="2414491" y="671177"/>
            <a:chExt cx="1830972" cy="1822411"/>
          </a:xfrm>
        </p:grpSpPr>
        <p:sp>
          <p:nvSpPr>
            <p:cNvPr id="173" name="Google Shape;173;p1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1661788" y="1441452"/>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title" hasCustomPrompt="1"/>
          </p:nvPr>
        </p:nvSpPr>
        <p:spPr>
          <a:xfrm>
            <a:off x="2967200" y="1441438"/>
            <a:ext cx="5142900" cy="1788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a:spLocks noGrp="1"/>
          </p:cNvSpPr>
          <p:nvPr>
            <p:ph type="body" idx="1"/>
          </p:nvPr>
        </p:nvSpPr>
        <p:spPr>
          <a:xfrm>
            <a:off x="2967200" y="3236713"/>
            <a:ext cx="5142900" cy="443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38">
    <p:spTree>
      <p:nvGrpSpPr>
        <p:cNvPr id="1" name="Shape 233"/>
        <p:cNvGrpSpPr/>
        <p:nvPr/>
      </p:nvGrpSpPr>
      <p:grpSpPr>
        <a:xfrm>
          <a:off x="0" y="0"/>
          <a:ext cx="0" cy="0"/>
          <a:chOff x="0" y="0"/>
          <a:chExt cx="0" cy="0"/>
        </a:xfrm>
      </p:grpSpPr>
      <p:sp>
        <p:nvSpPr>
          <p:cNvPr id="234" name="Google Shape;234;p14"/>
          <p:cNvSpPr/>
          <p:nvPr/>
        </p:nvSpPr>
        <p:spPr>
          <a:xfrm rot="-3798042">
            <a:off x="6317727" y="1597507"/>
            <a:ext cx="6147380" cy="3782036"/>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rot="10800000" flipH="1">
            <a:off x="5207341" y="-686580"/>
            <a:ext cx="1696762" cy="1688828"/>
            <a:chOff x="2414491" y="671177"/>
            <a:chExt cx="1830972" cy="1822411"/>
          </a:xfrm>
        </p:grpSpPr>
        <p:sp>
          <p:nvSpPr>
            <p:cNvPr id="236" name="Google Shape;236;p1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4"/>
          <p:cNvSpPr/>
          <p:nvPr/>
        </p:nvSpPr>
        <p:spPr>
          <a:xfrm rot="5400000">
            <a:off x="-2258800" y="3179758"/>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2266405" flipH="1">
            <a:off x="7096023" y="2189513"/>
            <a:ext cx="1938828" cy="330559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txBox="1">
            <a:spLocks noGrp="1"/>
          </p:cNvSpPr>
          <p:nvPr>
            <p:ph type="subTitle" idx="1"/>
          </p:nvPr>
        </p:nvSpPr>
        <p:spPr>
          <a:xfrm>
            <a:off x="4024200" y="3684975"/>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14"/>
          <p:cNvSpPr txBox="1">
            <a:spLocks noGrp="1"/>
          </p:cNvSpPr>
          <p:nvPr>
            <p:ph type="subTitle" idx="2"/>
          </p:nvPr>
        </p:nvSpPr>
        <p:spPr>
          <a:xfrm>
            <a:off x="941850" y="3684975"/>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1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4">
            <a:hlinkClick r:id="" action="ppaction://noaction"/>
          </p:cNvPr>
          <p:cNvSpPr txBox="1">
            <a:spLocks noGrp="1"/>
          </p:cNvSpPr>
          <p:nvPr>
            <p:ph type="subTitle" idx="3"/>
          </p:nvPr>
        </p:nvSpPr>
        <p:spPr>
          <a:xfrm>
            <a:off x="941850" y="1739275"/>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6" name="Google Shape;276;p14">
            <a:hlinkClick r:id="" action="ppaction://noaction"/>
          </p:cNvPr>
          <p:cNvSpPr txBox="1">
            <a:spLocks noGrp="1"/>
          </p:cNvSpPr>
          <p:nvPr>
            <p:ph type="subTitle" idx="4"/>
          </p:nvPr>
        </p:nvSpPr>
        <p:spPr>
          <a:xfrm>
            <a:off x="4024200" y="1739275"/>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7" name="Google Shape;277;p14">
            <a:hlinkClick r:id="" action="ppaction://noaction"/>
          </p:cNvPr>
          <p:cNvSpPr txBox="1">
            <a:spLocks noGrp="1"/>
          </p:cNvSpPr>
          <p:nvPr>
            <p:ph type="subTitle" idx="5"/>
          </p:nvPr>
        </p:nvSpPr>
        <p:spPr>
          <a:xfrm>
            <a:off x="941850" y="3297074"/>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8" name="Google Shape;278;p14">
            <a:hlinkClick r:id="" action="ppaction://noaction"/>
          </p:cNvPr>
          <p:cNvSpPr txBox="1">
            <a:spLocks noGrp="1"/>
          </p:cNvSpPr>
          <p:nvPr>
            <p:ph type="subTitle" idx="6"/>
          </p:nvPr>
        </p:nvSpPr>
        <p:spPr>
          <a:xfrm>
            <a:off x="4024200" y="3297087"/>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9" name="Google Shape;279;p14"/>
          <p:cNvSpPr txBox="1">
            <a:spLocks noGrp="1"/>
          </p:cNvSpPr>
          <p:nvPr>
            <p:ph type="subTitle" idx="7"/>
          </p:nvPr>
        </p:nvSpPr>
        <p:spPr>
          <a:xfrm>
            <a:off x="945650" y="2130000"/>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0" name="Google Shape;280;p14"/>
          <p:cNvSpPr txBox="1">
            <a:spLocks noGrp="1"/>
          </p:cNvSpPr>
          <p:nvPr>
            <p:ph type="subTitle" idx="8"/>
          </p:nvPr>
        </p:nvSpPr>
        <p:spPr>
          <a:xfrm>
            <a:off x="4027952" y="2130000"/>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14">
            <a:hlinkClick r:id="" action="ppaction://noaction"/>
          </p:cNvPr>
          <p:cNvSpPr txBox="1">
            <a:spLocks noGrp="1"/>
          </p:cNvSpPr>
          <p:nvPr>
            <p:ph type="title" idx="9" hasCustomPrompt="1"/>
          </p:nvPr>
        </p:nvSpPr>
        <p:spPr>
          <a:xfrm>
            <a:off x="94565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2" name="Google Shape;282;p14">
            <a:hlinkClick r:id="" action="ppaction://noaction"/>
          </p:cNvPr>
          <p:cNvSpPr txBox="1">
            <a:spLocks noGrp="1"/>
          </p:cNvSpPr>
          <p:nvPr>
            <p:ph type="title" idx="13" hasCustomPrompt="1"/>
          </p:nvPr>
        </p:nvSpPr>
        <p:spPr>
          <a:xfrm>
            <a:off x="402420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3" name="Google Shape;283;p14">
            <a:hlinkClick r:id="" action="ppaction://noaction"/>
          </p:cNvPr>
          <p:cNvSpPr txBox="1">
            <a:spLocks noGrp="1"/>
          </p:cNvSpPr>
          <p:nvPr>
            <p:ph type="title" idx="14" hasCustomPrompt="1"/>
          </p:nvPr>
        </p:nvSpPr>
        <p:spPr>
          <a:xfrm>
            <a:off x="94565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4" name="Google Shape;284;p14">
            <a:hlinkClick r:id="" action="ppaction://noaction"/>
          </p:cNvPr>
          <p:cNvSpPr txBox="1">
            <a:spLocks noGrp="1"/>
          </p:cNvSpPr>
          <p:nvPr>
            <p:ph type="title" idx="15" hasCustomPrompt="1"/>
          </p:nvPr>
        </p:nvSpPr>
        <p:spPr>
          <a:xfrm>
            <a:off x="402420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_45">
    <p:spTree>
      <p:nvGrpSpPr>
        <p:cNvPr id="1" name="Shape 317"/>
        <p:cNvGrpSpPr/>
        <p:nvPr/>
      </p:nvGrpSpPr>
      <p:grpSpPr>
        <a:xfrm>
          <a:off x="0" y="0"/>
          <a:ext cx="0" cy="0"/>
          <a:chOff x="0" y="0"/>
          <a:chExt cx="0" cy="0"/>
        </a:xfrm>
      </p:grpSpPr>
      <p:sp>
        <p:nvSpPr>
          <p:cNvPr id="318" name="Google Shape;318;p16"/>
          <p:cNvSpPr txBox="1">
            <a:spLocks noGrp="1"/>
          </p:cNvSpPr>
          <p:nvPr>
            <p:ph type="title"/>
          </p:nvPr>
        </p:nvSpPr>
        <p:spPr>
          <a:xfrm>
            <a:off x="713225" y="428875"/>
            <a:ext cx="3447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atin typeface="Manjari"/>
                <a:ea typeface="Manjari"/>
                <a:cs typeface="Manjari"/>
                <a:sym typeface="Manjari"/>
              </a:defRPr>
            </a:lvl2pPr>
            <a:lvl3pPr lvl="2" rtl="0">
              <a:spcBef>
                <a:spcPts val="0"/>
              </a:spcBef>
              <a:spcAft>
                <a:spcPts val="0"/>
              </a:spcAft>
              <a:buSzPts val="3000"/>
              <a:buNone/>
              <a:defRPr>
                <a:latin typeface="Manjari"/>
                <a:ea typeface="Manjari"/>
                <a:cs typeface="Manjari"/>
                <a:sym typeface="Manjari"/>
              </a:defRPr>
            </a:lvl3pPr>
            <a:lvl4pPr lvl="3" rtl="0">
              <a:spcBef>
                <a:spcPts val="0"/>
              </a:spcBef>
              <a:spcAft>
                <a:spcPts val="0"/>
              </a:spcAft>
              <a:buSzPts val="3000"/>
              <a:buNone/>
              <a:defRPr>
                <a:latin typeface="Manjari"/>
                <a:ea typeface="Manjari"/>
                <a:cs typeface="Manjari"/>
                <a:sym typeface="Manjari"/>
              </a:defRPr>
            </a:lvl4pPr>
            <a:lvl5pPr lvl="4" rtl="0">
              <a:spcBef>
                <a:spcPts val="0"/>
              </a:spcBef>
              <a:spcAft>
                <a:spcPts val="0"/>
              </a:spcAft>
              <a:buSzPts val="3000"/>
              <a:buNone/>
              <a:defRPr>
                <a:latin typeface="Manjari"/>
                <a:ea typeface="Manjari"/>
                <a:cs typeface="Manjari"/>
                <a:sym typeface="Manjari"/>
              </a:defRPr>
            </a:lvl5pPr>
            <a:lvl6pPr lvl="5" rtl="0">
              <a:spcBef>
                <a:spcPts val="0"/>
              </a:spcBef>
              <a:spcAft>
                <a:spcPts val="0"/>
              </a:spcAft>
              <a:buSzPts val="3000"/>
              <a:buNone/>
              <a:defRPr>
                <a:latin typeface="Manjari"/>
                <a:ea typeface="Manjari"/>
                <a:cs typeface="Manjari"/>
                <a:sym typeface="Manjari"/>
              </a:defRPr>
            </a:lvl6pPr>
            <a:lvl7pPr lvl="6" rtl="0">
              <a:spcBef>
                <a:spcPts val="0"/>
              </a:spcBef>
              <a:spcAft>
                <a:spcPts val="0"/>
              </a:spcAft>
              <a:buSzPts val="3000"/>
              <a:buNone/>
              <a:defRPr>
                <a:latin typeface="Manjari"/>
                <a:ea typeface="Manjari"/>
                <a:cs typeface="Manjari"/>
                <a:sym typeface="Manjari"/>
              </a:defRPr>
            </a:lvl7pPr>
            <a:lvl8pPr lvl="7" rtl="0">
              <a:spcBef>
                <a:spcPts val="0"/>
              </a:spcBef>
              <a:spcAft>
                <a:spcPts val="0"/>
              </a:spcAft>
              <a:buSzPts val="3000"/>
              <a:buNone/>
              <a:defRPr>
                <a:latin typeface="Manjari"/>
                <a:ea typeface="Manjari"/>
                <a:cs typeface="Manjari"/>
                <a:sym typeface="Manjari"/>
              </a:defRPr>
            </a:lvl8pPr>
            <a:lvl9pPr lvl="8" rtl="0">
              <a:spcBef>
                <a:spcPts val="0"/>
              </a:spcBef>
              <a:spcAft>
                <a:spcPts val="0"/>
              </a:spcAft>
              <a:buSzPts val="3000"/>
              <a:buNone/>
              <a:defRPr>
                <a:latin typeface="Manjari"/>
                <a:ea typeface="Manjari"/>
                <a:cs typeface="Manjari"/>
                <a:sym typeface="Manjari"/>
              </a:defRPr>
            </a:lvl9pPr>
          </a:lstStyle>
          <a:p>
            <a:endParaRPr/>
          </a:p>
        </p:txBody>
      </p:sp>
      <p:sp>
        <p:nvSpPr>
          <p:cNvPr id="319" name="Google Shape;319;p16"/>
          <p:cNvSpPr/>
          <p:nvPr/>
        </p:nvSpPr>
        <p:spPr>
          <a:xfrm>
            <a:off x="0" y="0"/>
            <a:ext cx="9144000" cy="5143500"/>
          </a:xfrm>
          <a:prstGeom prst="rect">
            <a:avLst/>
          </a:pr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43092" flipH="1">
            <a:off x="-1049130" y="2041077"/>
            <a:ext cx="4658551" cy="476514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1292525" y="2571748"/>
            <a:ext cx="1522302" cy="1342795"/>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300523">
            <a:off x="3760918" y="-1125827"/>
            <a:ext cx="2520837" cy="290070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2_1">
    <p:spTree>
      <p:nvGrpSpPr>
        <p:cNvPr id="1" name="Shape 500"/>
        <p:cNvGrpSpPr/>
        <p:nvPr/>
      </p:nvGrpSpPr>
      <p:grpSpPr>
        <a:xfrm>
          <a:off x="0" y="0"/>
          <a:ext cx="0" cy="0"/>
          <a:chOff x="0" y="0"/>
          <a:chExt cx="0" cy="0"/>
        </a:xfrm>
      </p:grpSpPr>
      <p:sp>
        <p:nvSpPr>
          <p:cNvPr id="501" name="Google Shape;501;p22"/>
          <p:cNvSpPr/>
          <p:nvPr/>
        </p:nvSpPr>
        <p:spPr>
          <a:xfrm rot="-1690000">
            <a:off x="4770052" y="3432202"/>
            <a:ext cx="4311133" cy="265232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8976185">
            <a:off x="-892229" y="695729"/>
            <a:ext cx="3210901" cy="3197587"/>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2"/>
          <p:cNvGrpSpPr/>
          <p:nvPr/>
        </p:nvGrpSpPr>
        <p:grpSpPr>
          <a:xfrm>
            <a:off x="5420243" y="-954594"/>
            <a:ext cx="2270935" cy="2260334"/>
            <a:chOff x="6762468" y="1386456"/>
            <a:chExt cx="2270935" cy="2260334"/>
          </a:xfrm>
        </p:grpSpPr>
        <p:sp>
          <p:nvSpPr>
            <p:cNvPr id="504" name="Google Shape;504;p22"/>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2"/>
          <p:cNvSpPr txBox="1">
            <a:spLocks noGrp="1"/>
          </p:cNvSpPr>
          <p:nvPr>
            <p:ph type="title"/>
          </p:nvPr>
        </p:nvSpPr>
        <p:spPr>
          <a:xfrm>
            <a:off x="1569450" y="1152050"/>
            <a:ext cx="6005100" cy="151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solidFill>
                  <a:schemeClr val="accen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2"/>
          <p:cNvSpPr txBox="1">
            <a:spLocks noGrp="1"/>
          </p:cNvSpPr>
          <p:nvPr>
            <p:ph type="subTitle" idx="1"/>
          </p:nvPr>
        </p:nvSpPr>
        <p:spPr>
          <a:xfrm>
            <a:off x="1569450" y="2756350"/>
            <a:ext cx="6005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44">
    <p:spTree>
      <p:nvGrpSpPr>
        <p:cNvPr id="1" name="Shape 650"/>
        <p:cNvGrpSpPr/>
        <p:nvPr/>
      </p:nvGrpSpPr>
      <p:grpSpPr>
        <a:xfrm>
          <a:off x="0" y="0"/>
          <a:ext cx="0" cy="0"/>
          <a:chOff x="0" y="0"/>
          <a:chExt cx="0" cy="0"/>
        </a:xfrm>
      </p:grpSpPr>
      <p:sp>
        <p:nvSpPr>
          <p:cNvPr id="651" name="Google Shape;651;p26"/>
          <p:cNvSpPr txBox="1">
            <a:spLocks noGrp="1"/>
          </p:cNvSpPr>
          <p:nvPr>
            <p:ph type="title"/>
          </p:nvPr>
        </p:nvSpPr>
        <p:spPr>
          <a:xfrm>
            <a:off x="5104900" y="1400488"/>
            <a:ext cx="3326100" cy="1668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2" name="Google Shape;652;p26"/>
          <p:cNvSpPr txBox="1">
            <a:spLocks noGrp="1"/>
          </p:cNvSpPr>
          <p:nvPr>
            <p:ph type="subTitle" idx="1"/>
          </p:nvPr>
        </p:nvSpPr>
        <p:spPr>
          <a:xfrm>
            <a:off x="3851850" y="3019100"/>
            <a:ext cx="4579200" cy="723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a:endParaRPr/>
          </a:p>
        </p:txBody>
      </p:sp>
      <p:sp>
        <p:nvSpPr>
          <p:cNvPr id="653" name="Google Shape;653;p26"/>
          <p:cNvSpPr/>
          <p:nvPr/>
        </p:nvSpPr>
        <p:spPr>
          <a:xfrm rot="7627321">
            <a:off x="-1350628" y="-1805009"/>
            <a:ext cx="4680823" cy="425203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rot="-5400000" flipH="1">
            <a:off x="6356253" y="24444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rot="10800000" flipH="1">
            <a:off x="3260405" y="4169571"/>
            <a:ext cx="2557685" cy="2545726"/>
            <a:chOff x="2414491" y="671177"/>
            <a:chExt cx="1830972" cy="1822411"/>
          </a:xfrm>
        </p:grpSpPr>
        <p:sp>
          <p:nvSpPr>
            <p:cNvPr id="656" name="Google Shape;656;p2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CUSTOM_35_1">
    <p:spTree>
      <p:nvGrpSpPr>
        <p:cNvPr id="1" name="Shape 772"/>
        <p:cNvGrpSpPr/>
        <p:nvPr/>
      </p:nvGrpSpPr>
      <p:grpSpPr>
        <a:xfrm>
          <a:off x="0" y="0"/>
          <a:ext cx="0" cy="0"/>
          <a:chOff x="0" y="0"/>
          <a:chExt cx="0" cy="0"/>
        </a:xfrm>
      </p:grpSpPr>
      <p:grpSp>
        <p:nvGrpSpPr>
          <p:cNvPr id="773" name="Google Shape;773;p31"/>
          <p:cNvGrpSpPr/>
          <p:nvPr/>
        </p:nvGrpSpPr>
        <p:grpSpPr>
          <a:xfrm>
            <a:off x="4789682" y="3273165"/>
            <a:ext cx="2304462" cy="2293869"/>
            <a:chOff x="2414491" y="671177"/>
            <a:chExt cx="1830972" cy="1822411"/>
          </a:xfrm>
        </p:grpSpPr>
        <p:sp>
          <p:nvSpPr>
            <p:cNvPr id="774" name="Google Shape;774;p3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1"/>
          <p:cNvSpPr/>
          <p:nvPr/>
        </p:nvSpPr>
        <p:spPr>
          <a:xfrm rot="-919010">
            <a:off x="6732142" y="-371518"/>
            <a:ext cx="3397275" cy="338318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620636">
            <a:off x="-1100482" y="1591409"/>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txBox="1">
            <a:spLocks noGrp="1"/>
          </p:cNvSpPr>
          <p:nvPr>
            <p:ph type="title"/>
          </p:nvPr>
        </p:nvSpPr>
        <p:spPr>
          <a:xfrm>
            <a:off x="713225" y="528150"/>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1" name="Google Shape;811;p31"/>
          <p:cNvSpPr txBox="1">
            <a:spLocks noGrp="1"/>
          </p:cNvSpPr>
          <p:nvPr>
            <p:ph type="subTitle" idx="1"/>
          </p:nvPr>
        </p:nvSpPr>
        <p:spPr>
          <a:xfrm>
            <a:off x="5028175" y="2027400"/>
            <a:ext cx="3402600" cy="108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0" r:id="rId5"/>
    <p:sldLayoutId id="2147483662" r:id="rId6"/>
    <p:sldLayoutId id="2147483668" r:id="rId7"/>
    <p:sldLayoutId id="2147483672" r:id="rId8"/>
    <p:sldLayoutId id="2147483677" r:id="rId9"/>
    <p:sldLayoutId id="2147483681" r:id="rId10"/>
    <p:sldLayoutId id="2147483684" r:id="rId11"/>
    <p:sldLayoutId id="2147483687" r:id="rId12"/>
    <p:sldLayoutId id="2147483691" r:id="rId13"/>
    <p:sldLayoutId id="2147483695" r:id="rId14"/>
    <p:sldLayoutId id="2147483699" r:id="rId15"/>
    <p:sldLayoutId id="2147483712" r:id="rId16"/>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w3css/4/w3.cs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CBA3DA7-D7C5-F104-3E34-9B325D3603AD}"/>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iCiel Cadena" panose="02000503000000020004" pitchFamily="2" charset="0"/>
                <a:cs typeface="Arial" panose="020B0604020202020204" pitchFamily="34" charset="0"/>
              </a:rPr>
              <a:t>TRƯỜNG</a:t>
            </a:r>
            <a:r>
              <a:rPr lang="en-US" dirty="0">
                <a:latin typeface="iCiel Cadena" panose="02000503000000020004" pitchFamily="2" charset="0"/>
              </a:rPr>
              <a:t> ĐẠI HỌC TRÀ VINH</a:t>
            </a:r>
          </a:p>
          <a:p>
            <a:pPr algn="ctr"/>
            <a:r>
              <a:rPr lang="en-US" dirty="0">
                <a:latin typeface="iCiel Cadena" panose="02000503000000020004" pitchFamily="2" charset="0"/>
              </a:rPr>
              <a:t>KHOA KỸ THUẬT VÀ CÔNG NGHỆ</a:t>
            </a:r>
          </a:p>
          <a:p>
            <a:pPr algn="ctr"/>
            <a:r>
              <a:rPr lang="en-US" dirty="0">
                <a:latin typeface="iCiel Cadena" panose="02000503000000020004" pitchFamily="2" charset="0"/>
              </a:rPr>
              <a:t>BỘ MÔN CÔNG NGHỆ THÔNG TIN</a:t>
            </a:r>
          </a:p>
        </p:txBody>
      </p:sp>
      <p:pic>
        <p:nvPicPr>
          <p:cNvPr id="4" name="Picture 4" descr="Trao đổi hợp tác với các chuyên gia tại trường Đại học Trà Vinh.">
            <a:extLst>
              <a:ext uri="{FF2B5EF4-FFF2-40B4-BE49-F238E27FC236}">
                <a16:creationId xmlns="" xmlns:a16="http://schemas.microsoft.com/office/drawing/2014/main" id="{23A7DA3A-D9D2-9F34-E8FE-91B311D2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7A3379BA-9CCE-7C0B-B594-94BBABF29B95}"/>
              </a:ext>
            </a:extLst>
          </p:cNvPr>
          <p:cNvSpPr txBox="1"/>
          <p:nvPr/>
        </p:nvSpPr>
        <p:spPr>
          <a:xfrm>
            <a:off x="1670634" y="1822231"/>
            <a:ext cx="5802732" cy="411010"/>
          </a:xfrm>
          <a:prstGeom prst="rect">
            <a:avLst/>
          </a:prstGeom>
          <a:noFill/>
        </p:spPr>
        <p:txBody>
          <a:bodyPr wrap="square" rtlCol="0">
            <a:spAutoFit/>
          </a:bodyPr>
          <a:lstStyle/>
          <a:p>
            <a:pPr algn="ctr">
              <a:lnSpc>
                <a:spcPct val="150000"/>
              </a:lnSpc>
            </a:pPr>
            <a:r>
              <a:rPr lang="en-US" sz="1600" b="1" dirty="0">
                <a:solidFill>
                  <a:srgbClr val="FF0000"/>
                </a:solidFill>
                <a:latin typeface="iCiel Cadena" panose="02000503000000020004" pitchFamily="2" charset="0"/>
              </a:rPr>
              <a:t>BÁO CÁO ĐỒ ÁN THỰC TẬP CƠ SỞ NGÀNH</a:t>
            </a:r>
          </a:p>
        </p:txBody>
      </p:sp>
      <p:sp>
        <p:nvSpPr>
          <p:cNvPr id="6" name="TextBox 5">
            <a:extLst>
              <a:ext uri="{FF2B5EF4-FFF2-40B4-BE49-F238E27FC236}">
                <a16:creationId xmlns="" xmlns:a16="http://schemas.microsoft.com/office/drawing/2014/main" id="{595815E2-21F1-E9AF-E730-F21BBAFD7FB2}"/>
              </a:ext>
            </a:extLst>
          </p:cNvPr>
          <p:cNvSpPr txBox="1"/>
          <p:nvPr/>
        </p:nvSpPr>
        <p:spPr>
          <a:xfrm>
            <a:off x="616" y="2499742"/>
            <a:ext cx="9142768" cy="492443"/>
          </a:xfrm>
          <a:prstGeom prst="rect">
            <a:avLst/>
          </a:prstGeom>
          <a:noFill/>
        </p:spPr>
        <p:txBody>
          <a:bodyPr wrap="square" rtlCol="0">
            <a:spAutoFit/>
          </a:bodyPr>
          <a:lstStyle/>
          <a:p>
            <a:pPr algn="ctr"/>
            <a:r>
              <a:rPr lang="en-US" sz="2000" dirty="0">
                <a:latin typeface="iCiel Cadena" panose="02000503000000020004" pitchFamily="2" charset="0"/>
              </a:rPr>
              <a:t> </a:t>
            </a:r>
            <a:r>
              <a:rPr lang="en-US" sz="2600" b="1" dirty="0" smtClean="0">
                <a:latin typeface="iCiel Cadena" panose="02000503000000020004" pitchFamily="2" charset="0"/>
              </a:rPr>
              <a:t>TÌM HIỂU VÀ THIẾT KẾ ỨNG DỤNG WEB MINH HỌA W3.CSS</a:t>
            </a:r>
            <a:endParaRPr lang="en-US" sz="2600" b="1" dirty="0">
              <a:latin typeface="iCiel Cadena" panose="02000503000000020004" pitchFamily="2" charset="0"/>
            </a:endParaRPr>
          </a:p>
        </p:txBody>
      </p:sp>
      <p:sp>
        <p:nvSpPr>
          <p:cNvPr id="7" name="TextBox 6">
            <a:extLst>
              <a:ext uri="{FF2B5EF4-FFF2-40B4-BE49-F238E27FC236}">
                <a16:creationId xmlns="" xmlns:a16="http://schemas.microsoft.com/office/drawing/2014/main" id="{FFF71216-C6E0-8E07-D0F4-F7C53591B534}"/>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iCiel Cadena" panose="02000503000000020004" pitchFamily="2" charset="0"/>
              </a:rPr>
              <a:t>GVHD: </a:t>
            </a:r>
            <a:r>
              <a:rPr lang="en-US" dirty="0" err="1">
                <a:latin typeface="iCiel Cadena" panose="02000503000000020004" pitchFamily="2" charset="0"/>
              </a:rPr>
              <a:t>ThS</a:t>
            </a:r>
            <a:r>
              <a:rPr lang="en-US" dirty="0">
                <a:latin typeface="iCiel Cadena" panose="02000503000000020004" pitchFamily="2" charset="0"/>
              </a:rPr>
              <a:t>. </a:t>
            </a:r>
            <a:r>
              <a:rPr lang="en-US" dirty="0" err="1">
                <a:latin typeface="iCiel Cadena" panose="02000503000000020004" pitchFamily="2" charset="0"/>
              </a:rPr>
              <a:t>Nguyễn</a:t>
            </a:r>
            <a:r>
              <a:rPr lang="en-US" dirty="0">
                <a:latin typeface="iCiel Cadena" panose="02000503000000020004" pitchFamily="2" charset="0"/>
              </a:rPr>
              <a:t> </a:t>
            </a:r>
            <a:r>
              <a:rPr lang="en-US" dirty="0" err="1">
                <a:latin typeface="iCiel Cadena" panose="02000503000000020004" pitchFamily="2" charset="0"/>
              </a:rPr>
              <a:t>Ngọc</a:t>
            </a:r>
            <a:r>
              <a:rPr lang="en-US" dirty="0">
                <a:latin typeface="iCiel Cadena" panose="02000503000000020004" pitchFamily="2" charset="0"/>
              </a:rPr>
              <a:t> </a:t>
            </a:r>
            <a:r>
              <a:rPr lang="en-US" dirty="0" err="1">
                <a:latin typeface="iCiel Cadena" panose="02000503000000020004" pitchFamily="2" charset="0"/>
              </a:rPr>
              <a:t>Đan</a:t>
            </a:r>
            <a:r>
              <a:rPr lang="en-US" dirty="0">
                <a:latin typeface="iCiel Cadena" panose="02000503000000020004" pitchFamily="2" charset="0"/>
              </a:rPr>
              <a:t> Thanh</a:t>
            </a:r>
          </a:p>
          <a:p>
            <a:pPr>
              <a:lnSpc>
                <a:spcPct val="150000"/>
              </a:lnSpc>
            </a:pPr>
            <a:r>
              <a:rPr lang="en-US" dirty="0">
                <a:latin typeface="iCiel Cadena" panose="02000503000000020004" pitchFamily="2" charset="0"/>
              </a:rPr>
              <a:t>SVTH: </a:t>
            </a:r>
            <a:r>
              <a:rPr lang="en-US" dirty="0" err="1" smtClean="0">
                <a:latin typeface="iCiel Cadena" panose="02000503000000020004" pitchFamily="2" charset="0"/>
              </a:rPr>
              <a:t>Diệp</a:t>
            </a:r>
            <a:r>
              <a:rPr lang="en-US" dirty="0" smtClean="0">
                <a:latin typeface="iCiel Cadena" panose="02000503000000020004" pitchFamily="2" charset="0"/>
              </a:rPr>
              <a:t> </a:t>
            </a:r>
            <a:r>
              <a:rPr lang="en-US" dirty="0" err="1" smtClean="0">
                <a:latin typeface="iCiel Cadena" panose="02000503000000020004" pitchFamily="2" charset="0"/>
              </a:rPr>
              <a:t>Tú</a:t>
            </a:r>
            <a:r>
              <a:rPr lang="en-US" dirty="0" smtClean="0">
                <a:latin typeface="iCiel Cadena" panose="02000503000000020004" pitchFamily="2" charset="0"/>
              </a:rPr>
              <a:t> </a:t>
            </a:r>
            <a:r>
              <a:rPr lang="en-US" dirty="0" err="1" smtClean="0">
                <a:latin typeface="iCiel Cadena" panose="02000503000000020004" pitchFamily="2" charset="0"/>
              </a:rPr>
              <a:t>Như</a:t>
            </a:r>
            <a:r>
              <a:rPr lang="en-US" dirty="0" smtClean="0">
                <a:latin typeface="iCiel Cadena" panose="02000503000000020004" pitchFamily="2" charset="0"/>
              </a:rPr>
              <a:t> – 110121074</a:t>
            </a:r>
            <a:endParaRPr lang="en-US" dirty="0">
              <a:latin typeface="iCiel Cadena" panose="02000503000000020004" pitchFamily="2" charset="0"/>
            </a:endParaRPr>
          </a:p>
          <a:p>
            <a:pPr>
              <a:lnSpc>
                <a:spcPct val="150000"/>
              </a:lnSpc>
            </a:pP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lớp</a:t>
            </a:r>
            <a:r>
              <a:rPr lang="en-US" dirty="0">
                <a:latin typeface="iCiel Cadena" panose="02000503000000020004" pitchFamily="2" charset="0"/>
              </a:rPr>
              <a:t>: DA21TTB</a:t>
            </a:r>
          </a:p>
        </p:txBody>
      </p:sp>
      <p:sp>
        <p:nvSpPr>
          <p:cNvPr id="8" name="TextBox 7">
            <a:extLst>
              <a:ext uri="{FF2B5EF4-FFF2-40B4-BE49-F238E27FC236}">
                <a16:creationId xmlns="" xmlns:a16="http://schemas.microsoft.com/office/drawing/2014/main" id="{580917A7-31B6-9059-2546-5CDD0BB42E21}"/>
              </a:ext>
            </a:extLst>
          </p:cNvPr>
          <p:cNvSpPr txBox="1"/>
          <p:nvPr/>
        </p:nvSpPr>
        <p:spPr>
          <a:xfrm>
            <a:off x="2267069" y="4659982"/>
            <a:ext cx="4609863" cy="307777"/>
          </a:xfrm>
          <a:prstGeom prst="rect">
            <a:avLst/>
          </a:prstGeom>
          <a:noFill/>
        </p:spPr>
        <p:txBody>
          <a:bodyPr wrap="square" rtlCol="0">
            <a:spAutoFit/>
          </a:bodyPr>
          <a:lstStyle/>
          <a:p>
            <a:pPr algn="ctr"/>
            <a:r>
              <a:rPr lang="en-US" b="1" dirty="0" err="1">
                <a:latin typeface="iCiel Cadena" panose="02000503000000020004" pitchFamily="2" charset="0"/>
              </a:rPr>
              <a:t>Trà</a:t>
            </a:r>
            <a:r>
              <a:rPr lang="en-US" b="1" dirty="0">
                <a:latin typeface="iCiel Cadena" panose="02000503000000020004" pitchFamily="2" charset="0"/>
              </a:rPr>
              <a:t> Vinh, </a:t>
            </a:r>
            <a:r>
              <a:rPr lang="en-US" b="1" dirty="0" err="1">
                <a:latin typeface="iCiel Cadena" panose="02000503000000020004" pitchFamily="2" charset="0"/>
              </a:rPr>
              <a:t>tháng</a:t>
            </a:r>
            <a:r>
              <a:rPr lang="en-US" b="1" dirty="0">
                <a:latin typeface="iCiel Cadena" panose="02000503000000020004" pitchFamily="2" charset="0"/>
              </a:rPr>
              <a:t> 01 </a:t>
            </a:r>
            <a:r>
              <a:rPr lang="en-US" b="1" dirty="0" err="1">
                <a:latin typeface="iCiel Cadena" panose="02000503000000020004" pitchFamily="2" charset="0"/>
              </a:rPr>
              <a:t>năm</a:t>
            </a:r>
            <a:r>
              <a:rPr lang="en-US" b="1" dirty="0">
                <a:latin typeface="iCiel Cadena" panose="02000503000000020004" pitchFamily="2" charset="0"/>
              </a:rPr>
              <a:t> 2014</a:t>
            </a:r>
          </a:p>
        </p:txBody>
      </p:sp>
    </p:spTree>
    <p:extLst>
      <p:ext uri="{BB962C8B-B14F-4D97-AF65-F5344CB8AC3E}">
        <p14:creationId xmlns:p14="http://schemas.microsoft.com/office/powerpoint/2010/main" val="29522735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6" name="TextBox 15"/>
          <p:cNvSpPr txBox="1"/>
          <p:nvPr/>
        </p:nvSpPr>
        <p:spPr>
          <a:xfrm>
            <a:off x="1043608" y="992576"/>
            <a:ext cx="1380506" cy="369332"/>
          </a:xfrm>
          <a:prstGeom prst="rect">
            <a:avLst/>
          </a:prstGeom>
          <a:noFill/>
        </p:spPr>
        <p:txBody>
          <a:bodyPr wrap="none" rtlCol="0" anchor="ctr">
            <a:spAutoFit/>
          </a:bodyPr>
          <a:lstStyle/>
          <a:p>
            <a:r>
              <a:rPr lang="en-US" sz="1800" dirty="0" smtClean="0">
                <a:latin typeface="iCiel Cadena" panose="02000503000000020004" pitchFamily="2" charset="0"/>
              </a:rPr>
              <a:t>2.3.4. Input</a:t>
            </a:r>
            <a:endParaRPr lang="vi-VN" sz="1800" dirty="0">
              <a:latin typeface="iCiel Cadena" panose="02000503000000020004" pitchFamily="2" charset="0"/>
            </a:endParaRPr>
          </a:p>
        </p:txBody>
      </p:sp>
      <p:sp>
        <p:nvSpPr>
          <p:cNvPr id="17" name="Rectangle 16"/>
          <p:cNvSpPr/>
          <p:nvPr/>
        </p:nvSpPr>
        <p:spPr>
          <a:xfrm>
            <a:off x="1187624" y="1387676"/>
            <a:ext cx="6782753" cy="523220"/>
          </a:xfrm>
          <a:prstGeom prst="rect">
            <a:avLst/>
          </a:prstGeom>
        </p:spPr>
        <p:txBody>
          <a:bodyPr wrap="square">
            <a:spAutoFit/>
          </a:bodyPr>
          <a:lstStyle/>
          <a:p>
            <a:r>
              <a:rPr lang="en-US" dirty="0" err="1">
                <a:latin typeface="iCiel Cadena" panose="02000503000000020004" pitchFamily="2" charset="0"/>
              </a:rPr>
              <a:t>C</a:t>
            </a:r>
            <a:r>
              <a:rPr lang="en-US" dirty="0" err="1" smtClean="0">
                <a:latin typeface="iCiel Cadena" panose="02000503000000020004" pitchFamily="2" charset="0"/>
              </a:rPr>
              <a:t>ó</a:t>
            </a:r>
            <a:r>
              <a:rPr lang="en-US" dirty="0" smtClean="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xây</a:t>
            </a:r>
            <a:r>
              <a:rPr lang="en-US" dirty="0">
                <a:latin typeface="iCiel Cadena" panose="02000503000000020004" pitchFamily="2" charset="0"/>
              </a:rPr>
              <a:t> </a:t>
            </a:r>
            <a:r>
              <a:rPr lang="en-US" dirty="0" err="1">
                <a:latin typeface="iCiel Cadena" panose="02000503000000020004" pitchFamily="2" charset="0"/>
              </a:rPr>
              <a:t>dựng</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giao</a:t>
            </a:r>
            <a:r>
              <a:rPr lang="en-US" dirty="0">
                <a:latin typeface="iCiel Cadena" panose="02000503000000020004" pitchFamily="2" charset="0"/>
              </a:rPr>
              <a:t> </a:t>
            </a:r>
            <a:r>
              <a:rPr lang="en-US" dirty="0" err="1">
                <a:latin typeface="iCiel Cadena" panose="02000503000000020004" pitchFamily="2" charset="0"/>
              </a:rPr>
              <a:t>diện</a:t>
            </a:r>
            <a:r>
              <a:rPr lang="en-US" dirty="0">
                <a:latin typeface="iCiel Cadena" panose="02000503000000020004" pitchFamily="2" charset="0"/>
              </a:rPr>
              <a:t> </a:t>
            </a:r>
            <a:r>
              <a:rPr lang="en-US" dirty="0" err="1">
                <a:latin typeface="iCiel Cadena" panose="02000503000000020004" pitchFamily="2" charset="0"/>
              </a:rPr>
              <a:t>nhập</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khoa</a:t>
            </a:r>
            <a:r>
              <a:rPr lang="en-US" dirty="0">
                <a:latin typeface="iCiel Cadena" panose="02000503000000020004" pitchFamily="2" charset="0"/>
              </a:rPr>
              <a:t> </a:t>
            </a:r>
            <a:r>
              <a:rPr lang="en-US" dirty="0" err="1">
                <a:latin typeface="iCiel Cadena" panose="02000503000000020004" pitchFamily="2" charset="0"/>
              </a:rPr>
              <a:t>học</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thẩm</a:t>
            </a:r>
            <a:r>
              <a:rPr lang="en-US" dirty="0">
                <a:latin typeface="iCiel Cadena" panose="02000503000000020004" pitchFamily="2" charset="0"/>
              </a:rPr>
              <a:t> </a:t>
            </a:r>
            <a:r>
              <a:rPr lang="en-US" dirty="0" err="1">
                <a:latin typeface="iCiel Cadena" panose="02000503000000020004" pitchFamily="2" charset="0"/>
              </a:rPr>
              <a:t>mỹ</a:t>
            </a:r>
            <a:r>
              <a:rPr lang="en-US" dirty="0">
                <a:latin typeface="iCiel Cadena" panose="02000503000000020004" pitchFamily="2" charset="0"/>
              </a:rPr>
              <a:t> </a:t>
            </a:r>
            <a:r>
              <a:rPr lang="en-US" dirty="0" err="1">
                <a:latin typeface="iCiel Cadena" panose="02000503000000020004" pitchFamily="2" charset="0"/>
              </a:rPr>
              <a:t>thông</a:t>
            </a:r>
            <a:r>
              <a:rPr lang="en-US" dirty="0">
                <a:latin typeface="iCiel Cadena" panose="02000503000000020004" pitchFamily="2" charset="0"/>
              </a:rPr>
              <a:t> </a:t>
            </a:r>
            <a:r>
              <a:rPr lang="en-US" dirty="0" smtClean="0">
                <a:latin typeface="iCiel Cadena" panose="02000503000000020004" pitchFamily="2" charset="0"/>
              </a:rPr>
              <a:t>qua </a:t>
            </a:r>
            <a:r>
              <a:rPr lang="en-US" dirty="0">
                <a:latin typeface="iCiel Cadena" panose="02000503000000020004" pitchFamily="2" charset="0"/>
              </a:rPr>
              <a:t>input </a:t>
            </a:r>
            <a:r>
              <a:rPr lang="en-US" dirty="0" err="1">
                <a:latin typeface="iCiel Cadena" panose="02000503000000020004" pitchFamily="2" charset="0"/>
              </a:rPr>
              <a:t>mà</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hỗ</a:t>
            </a:r>
            <a:r>
              <a:rPr lang="en-US" dirty="0">
                <a:latin typeface="iCiel Cadena" panose="02000503000000020004" pitchFamily="2" charset="0"/>
              </a:rPr>
              <a:t> </a:t>
            </a:r>
            <a:r>
              <a:rPr lang="en-US" dirty="0" err="1" smtClean="0">
                <a:latin typeface="iCiel Cadena" panose="02000503000000020004" pitchFamily="2" charset="0"/>
              </a:rPr>
              <a:t>trợ</a:t>
            </a:r>
            <a:r>
              <a:rPr lang="en-US" dirty="0">
                <a:latin typeface="iCiel Cadena" panose="02000503000000020004" pitchFamily="2" charset="0"/>
              </a:rPr>
              <a:t>.</a:t>
            </a:r>
            <a:endParaRPr lang="vi-VN" dirty="0">
              <a:latin typeface="iCiel Cadena" panose="02000503000000020004" pitchFamily="2" charset="0"/>
            </a:endParaRPr>
          </a:p>
        </p:txBody>
      </p:sp>
      <p:pic>
        <p:nvPicPr>
          <p:cNvPr id="28" name="Picture 27"/>
          <p:cNvPicPr/>
          <p:nvPr/>
        </p:nvPicPr>
        <p:blipFill>
          <a:blip r:embed="rId2">
            <a:extLst>
              <a:ext uri="{28A0092B-C50C-407E-A947-70E740481C1C}">
                <a14:useLocalDpi xmlns:a14="http://schemas.microsoft.com/office/drawing/2010/main" val="0"/>
              </a:ext>
            </a:extLst>
          </a:blip>
          <a:srcRect r="45847" b="795"/>
          <a:stretch>
            <a:fillRect/>
          </a:stretch>
        </p:blipFill>
        <p:spPr bwMode="auto">
          <a:xfrm>
            <a:off x="6156176" y="1995686"/>
            <a:ext cx="2266950" cy="1807953"/>
          </a:xfrm>
          <a:prstGeom prst="rect">
            <a:avLst/>
          </a:prstGeom>
          <a:noFill/>
          <a:ln>
            <a:noFill/>
          </a:ln>
        </p:spPr>
      </p:pic>
      <p:graphicFrame>
        <p:nvGraphicFramePr>
          <p:cNvPr id="36" name="Table 35"/>
          <p:cNvGraphicFramePr>
            <a:graphicFrameLocks noGrp="1"/>
          </p:cNvGraphicFramePr>
          <p:nvPr>
            <p:extLst>
              <p:ext uri="{D42A27DB-BD31-4B8C-83A1-F6EECF244321}">
                <p14:modId xmlns:p14="http://schemas.microsoft.com/office/powerpoint/2010/main" val="1442613682"/>
              </p:ext>
            </p:extLst>
          </p:nvPr>
        </p:nvGraphicFramePr>
        <p:xfrm>
          <a:off x="755576" y="2014716"/>
          <a:ext cx="5256584" cy="1798320"/>
        </p:xfrm>
        <a:graphic>
          <a:graphicData uri="http://schemas.openxmlformats.org/drawingml/2006/table">
            <a:tbl>
              <a:tblPr/>
              <a:tblGrid>
                <a:gridCol w="5256584"/>
              </a:tblGrid>
              <a:tr h="512618">
                <a:tc>
                  <a:txBody>
                    <a:bodyPr/>
                    <a:lstStyle/>
                    <a:p>
                      <a:r>
                        <a:rPr lang="en-US" sz="1400" b="1" dirty="0" smtClean="0">
                          <a:solidFill>
                            <a:srgbClr val="002060"/>
                          </a:solidFill>
                          <a:latin typeface="Consolas" panose="020B0609020204030204" pitchFamily="49" charset="0"/>
                        </a:rPr>
                        <a:t>&lt;form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="w3-container"&gt;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&lt;label&gt;First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&lt;label&gt;Last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&lt;label&gt;Email&lt;/label&gt;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&lt;/form</a:t>
                      </a:r>
                      <a:endParaRPr lang="vi-VN" sz="1400" b="1" dirty="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37" name="Rectangle 36"/>
          <p:cNvSpPr/>
          <p:nvPr/>
        </p:nvSpPr>
        <p:spPr>
          <a:xfrm>
            <a:off x="1187623" y="4011910"/>
            <a:ext cx="6782753" cy="523220"/>
          </a:xfrm>
          <a:prstGeom prst="rect">
            <a:avLst/>
          </a:prstGeom>
        </p:spPr>
        <p:txBody>
          <a:bodyPr wrap="square">
            <a:spAutoFit/>
          </a:bodyPr>
          <a:lstStyle/>
          <a:p>
            <a:r>
              <a:rPr lang="en-US" dirty="0" err="1">
                <a:latin typeface="iCiel Cadena" panose="02000503000000020004" pitchFamily="2" charset="0"/>
              </a:rPr>
              <a:t>Ngoài</a:t>
            </a:r>
            <a:r>
              <a:rPr lang="en-US" dirty="0">
                <a:latin typeface="iCiel Cadena" panose="02000503000000020004" pitchFamily="2" charset="0"/>
              </a:rPr>
              <a:t> </a:t>
            </a:r>
            <a:r>
              <a:rPr lang="en-US" dirty="0" err="1">
                <a:latin typeface="iCiel Cadena" panose="02000503000000020004" pitchFamily="2" charset="0"/>
              </a:rPr>
              <a:t>ra</a:t>
            </a:r>
            <a:r>
              <a:rPr lang="en-US" dirty="0">
                <a:latin typeface="iCiel Cadena" panose="02000503000000020004" pitchFamily="2" charset="0"/>
              </a:rPr>
              <a:t>, input </a:t>
            </a:r>
            <a:r>
              <a:rPr lang="en-US" dirty="0" err="1">
                <a:latin typeface="iCiel Cadena" panose="02000503000000020004" pitchFamily="2" charset="0"/>
              </a:rPr>
              <a:t>còn</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checkboxes </a:t>
            </a:r>
            <a:r>
              <a:rPr lang="en-US" dirty="0" err="1">
                <a:latin typeface="iCiel Cadena" panose="02000503000000020004" pitchFamily="2" charset="0"/>
              </a:rPr>
              <a:t>và</a:t>
            </a:r>
            <a:r>
              <a:rPr lang="en-US" dirty="0">
                <a:latin typeface="iCiel Cadena" panose="02000503000000020004" pitchFamily="2" charset="0"/>
              </a:rPr>
              <a:t> radio </a:t>
            </a:r>
            <a:r>
              <a:rPr lang="en-US" dirty="0" smtClean="0">
                <a:latin typeface="iCiel Cadena" panose="02000503000000020004" pitchFamily="2" charset="0"/>
              </a:rPr>
              <a:t>buttons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một</a:t>
            </a:r>
            <a:r>
              <a:rPr lang="en-US" dirty="0" smtClean="0">
                <a:latin typeface="iCiel Cadena" panose="02000503000000020004" pitchFamily="2" charset="0"/>
              </a:rPr>
              <a:t> </a:t>
            </a:r>
            <a:r>
              <a:rPr lang="en-US" dirty="0" err="1" smtClean="0">
                <a:latin typeface="iCiel Cadena" panose="02000503000000020004" pitchFamily="2" charset="0"/>
              </a:rPr>
              <a:t>số</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khác</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dạng</a:t>
            </a:r>
            <a:r>
              <a:rPr lang="en-US" dirty="0" smtClean="0">
                <a:latin typeface="iCiel Cadena" panose="02000503000000020004" pitchFamily="2" charset="0"/>
              </a:rPr>
              <a:t> form </a:t>
            </a:r>
            <a:r>
              <a:rPr lang="en-US" dirty="0" err="1" smtClean="0">
                <a:latin typeface="iCiel Cadena" panose="02000503000000020004" pitchFamily="2" charset="0"/>
              </a:rPr>
              <a:t>bắt</a:t>
            </a:r>
            <a:r>
              <a:rPr lang="en-US" dirty="0" smtClean="0">
                <a:latin typeface="iCiel Cadena" panose="02000503000000020004" pitchFamily="2" charset="0"/>
              </a:rPr>
              <a:t> </a:t>
            </a:r>
            <a:r>
              <a:rPr lang="en-US" dirty="0" err="1" smtClean="0">
                <a:latin typeface="iCiel Cadena" panose="02000503000000020004" pitchFamily="2" charset="0"/>
              </a:rPr>
              <a:t>mắt</a:t>
            </a:r>
            <a:r>
              <a:rPr lang="en-US" dirty="0" smtClean="0">
                <a:latin typeface="iCiel Cadena" panose="02000503000000020004" pitchFamily="2" charset="0"/>
              </a:rPr>
              <a:t> </a:t>
            </a:r>
            <a:r>
              <a:rPr lang="en-US" dirty="0" err="1" smtClean="0">
                <a:latin typeface="iCiel Cadena" panose="02000503000000020004" pitchFamily="2" charset="0"/>
              </a:rPr>
              <a:t>hơn</a:t>
            </a:r>
            <a:r>
              <a:rPr lang="en-US" dirty="0" smtClean="0">
                <a:latin typeface="iCiel Cadena" panose="02000503000000020004" pitchFamily="2" charset="0"/>
              </a:rPr>
              <a:t>.</a:t>
            </a:r>
            <a:endParaRPr lang="vi-VN" dirty="0">
              <a:latin typeface="iCiel Cadena" panose="02000503000000020004" pitchFamily="2" charset="0"/>
            </a:endParaRPr>
          </a:p>
        </p:txBody>
      </p:sp>
      <p:sp>
        <p:nvSpPr>
          <p:cNvPr id="5120" name="Rectangle 5119"/>
          <p:cNvSpPr/>
          <p:nvPr/>
        </p:nvSpPr>
        <p:spPr>
          <a:xfrm>
            <a:off x="6156176" y="1995686"/>
            <a:ext cx="2275543" cy="1825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356611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122971"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PHP</a:t>
            </a:r>
            <a:endParaRPr lang="vi-VN" sz="2400" dirty="0">
              <a:latin typeface="iCiel Cadena" panose="02000503000000020004" pitchFamily="2" charset="0"/>
            </a:endParaRPr>
          </a:p>
        </p:txBody>
      </p:sp>
      <p:grpSp>
        <p:nvGrpSpPr>
          <p:cNvPr id="5" name="Group 4"/>
          <p:cNvGrpSpPr/>
          <p:nvPr/>
        </p:nvGrpSpPr>
        <p:grpSpPr>
          <a:xfrm>
            <a:off x="1040369" y="1017357"/>
            <a:ext cx="7131433" cy="1507852"/>
            <a:chOff x="1054968" y="832691"/>
            <a:chExt cx="7131433" cy="1507852"/>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1054968" y="1971211"/>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a:t>
              </a:r>
              <a:r>
                <a:rPr lang="en-US" sz="1800" dirty="0" err="1" smtClean="0">
                  <a:latin typeface="iCiel Cadena" panose="02000503000000020004" pitchFamily="2" charset="0"/>
                </a:rPr>
                <a:t>kết</a:t>
              </a:r>
              <a:r>
                <a:rPr lang="en-US" sz="1800" dirty="0" smtClean="0">
                  <a:latin typeface="iCiel Cadena" panose="02000503000000020004" pitchFamily="2" charset="0"/>
                </a:rPr>
                <a:t> </a:t>
              </a:r>
              <a:r>
                <a:rPr lang="en-US" sz="1800" dirty="0" err="1" smtClean="0">
                  <a:latin typeface="iCiel Cadena" panose="02000503000000020004" pitchFamily="2" charset="0"/>
                </a:rPr>
                <a:t>nối</a:t>
              </a:r>
              <a:r>
                <a:rPr lang="en-US" sz="1800" dirty="0" smtClean="0">
                  <a:latin typeface="iCiel Cadena" panose="02000503000000020004" pitchFamily="2" charset="0"/>
                </a:rPr>
                <a:t> </a:t>
              </a:r>
              <a:r>
                <a:rPr lang="en-US" sz="1800" dirty="0" err="1" smtClean="0">
                  <a:latin typeface="iCiel Cadena" panose="02000503000000020004" pitchFamily="2" charset="0"/>
                </a:rPr>
                <a:t>với</a:t>
              </a:r>
              <a:r>
                <a:rPr lang="en-US" sz="1800" dirty="0" smtClean="0">
                  <a:latin typeface="iCiel Cadena" panose="02000503000000020004" pitchFamily="2" charset="0"/>
                </a:rPr>
                <a:t> </a:t>
              </a:r>
              <a:r>
                <a:rPr lang="en-US" sz="1800" dirty="0" err="1" smtClean="0">
                  <a:latin typeface="iCiel Cadena" panose="02000503000000020004" pitchFamily="2" charset="0"/>
                </a:rPr>
                <a:t>cơ</a:t>
              </a:r>
              <a:r>
                <a:rPr lang="en-US" sz="1800" dirty="0" smtClean="0">
                  <a:latin typeface="iCiel Cadena" panose="02000503000000020004" pitchFamily="2" charset="0"/>
                </a:rPr>
                <a:t> </a:t>
              </a:r>
              <a:r>
                <a:rPr lang="en-US" sz="1800" dirty="0" err="1" smtClean="0">
                  <a:latin typeface="iCiel Cadena" panose="02000503000000020004" pitchFamily="2" charset="0"/>
                </a:rPr>
                <a:t>sở</a:t>
              </a:r>
              <a:r>
                <a:rPr lang="en-US" sz="1800" dirty="0" smtClean="0">
                  <a:latin typeface="iCiel Cadena" panose="02000503000000020004" pitchFamily="2" charset="0"/>
                </a:rPr>
                <a:t> </a:t>
              </a:r>
              <a:r>
                <a:rPr lang="en-US" sz="1800" dirty="0" err="1" smtClean="0">
                  <a:latin typeface="iCiel Cadena" panose="02000503000000020004" pitchFamily="2" charset="0"/>
                </a:rPr>
                <a:t>dữ</a:t>
              </a:r>
              <a:r>
                <a:rPr lang="en-US" sz="1800" dirty="0" smtClean="0">
                  <a:latin typeface="iCiel Cadena" panose="02000503000000020004" pitchFamily="2" charset="0"/>
                </a:rPr>
                <a:t> </a:t>
              </a:r>
              <a:r>
                <a:rPr lang="en-US" sz="1800" dirty="0" err="1" smtClean="0">
                  <a:latin typeface="iCiel Cadena" panose="02000503000000020004" pitchFamily="2" charset="0"/>
                </a:rPr>
                <a:t>liệu</a:t>
              </a:r>
              <a:endParaRPr lang="vi-VN" sz="1800" dirty="0">
                <a:latin typeface="iCiel Cadena" panose="02000503000000020004" pitchFamily="2" charset="0"/>
              </a:endParaRPr>
            </a:p>
          </p:txBody>
        </p:sp>
      </p:grpSp>
      <p:sp>
        <p:nvSpPr>
          <p:cNvPr id="15" name="Rectangle 14"/>
          <p:cNvSpPr/>
          <p:nvPr/>
        </p:nvSpPr>
        <p:spPr>
          <a:xfrm>
            <a:off x="1385926" y="1394521"/>
            <a:ext cx="6858482" cy="738664"/>
          </a:xfrm>
          <a:prstGeom prst="rect">
            <a:avLst/>
          </a:prstGeom>
        </p:spPr>
        <p:txBody>
          <a:bodyPr wrap="square">
            <a:spAutoFit/>
          </a:bodyPr>
          <a:lstStyle/>
          <a:p>
            <a:pPr algn="just"/>
            <a:r>
              <a:rPr lang="en-US" b="1" dirty="0">
                <a:solidFill>
                  <a:srgbClr val="C00000"/>
                </a:solidFill>
                <a:latin typeface="iCiel Cadena" panose="02000503000000020004" pitchFamily="2" charset="0"/>
              </a:rPr>
              <a:t>PHP</a:t>
            </a:r>
            <a:r>
              <a:rPr lang="en-US"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ngôn</a:t>
            </a:r>
            <a:r>
              <a:rPr lang="en-US" dirty="0">
                <a:latin typeface="iCiel Cadena" panose="02000503000000020004" pitchFamily="2" charset="0"/>
              </a:rPr>
              <a:t> </a:t>
            </a:r>
            <a:r>
              <a:rPr lang="en-US" dirty="0" err="1">
                <a:latin typeface="iCiel Cadena" panose="02000503000000020004" pitchFamily="2" charset="0"/>
              </a:rPr>
              <a:t>ngữ</a:t>
            </a:r>
            <a:r>
              <a:rPr lang="en-US" dirty="0">
                <a:latin typeface="iCiel Cadena" panose="02000503000000020004" pitchFamily="2" charset="0"/>
              </a:rPr>
              <a:t> </a:t>
            </a:r>
            <a:r>
              <a:rPr lang="en-US" dirty="0" err="1">
                <a:latin typeface="iCiel Cadena" panose="02000503000000020004" pitchFamily="2" charset="0"/>
              </a:rPr>
              <a:t>lập</a:t>
            </a:r>
            <a:r>
              <a:rPr lang="en-US" dirty="0">
                <a:latin typeface="iCiel Cadena" panose="02000503000000020004" pitchFamily="2" charset="0"/>
              </a:rPr>
              <a:t> </a:t>
            </a:r>
            <a:r>
              <a:rPr lang="en-US" dirty="0" err="1">
                <a:latin typeface="iCiel Cadena" panose="02000503000000020004" pitchFamily="2" charset="0"/>
              </a:rPr>
              <a:t>trình</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dùng</a:t>
            </a:r>
            <a:r>
              <a:rPr lang="en-US" dirty="0">
                <a:latin typeface="iCiel Cadena" panose="02000503000000020004" pitchFamily="2" charset="0"/>
              </a:rPr>
              <a:t> </a:t>
            </a:r>
            <a:r>
              <a:rPr lang="en-US" dirty="0" err="1">
                <a:latin typeface="iCiel Cadena" panose="02000503000000020004" pitchFamily="2" charset="0"/>
              </a:rPr>
              <a:t>cho</a:t>
            </a:r>
            <a:r>
              <a:rPr lang="en-US" dirty="0">
                <a:latin typeface="iCiel Cadena" panose="02000503000000020004" pitchFamily="2" charset="0"/>
              </a:rPr>
              <a:t> </a:t>
            </a:r>
            <a:r>
              <a:rPr lang="en-US" dirty="0" err="1">
                <a:latin typeface="iCiel Cadena" panose="02000503000000020004" pitchFamily="2" charset="0"/>
              </a:rPr>
              <a:t>phát</a:t>
            </a:r>
            <a:r>
              <a:rPr lang="en-US" dirty="0">
                <a:latin typeface="iCiel Cadena" panose="02000503000000020004" pitchFamily="2" charset="0"/>
              </a:rPr>
              <a:t> </a:t>
            </a:r>
            <a:r>
              <a:rPr lang="en-US" dirty="0" err="1">
                <a:latin typeface="iCiel Cadena" panose="02000503000000020004" pitchFamily="2" charset="0"/>
              </a:rPr>
              <a:t>triển</a:t>
            </a:r>
            <a:r>
              <a:rPr lang="en-US" dirty="0">
                <a:latin typeface="iCiel Cadena" panose="02000503000000020004" pitchFamily="2" charset="0"/>
              </a:rPr>
              <a:t> web, PHP </a:t>
            </a:r>
            <a:r>
              <a:rPr lang="en-US" dirty="0" err="1">
                <a:latin typeface="iCiel Cadena" panose="02000503000000020004" pitchFamily="2" charset="0"/>
              </a:rPr>
              <a:t>thường</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nhúng</a:t>
            </a:r>
            <a:r>
              <a:rPr lang="en-US" dirty="0">
                <a:latin typeface="iCiel Cadena" panose="02000503000000020004" pitchFamily="2" charset="0"/>
              </a:rPr>
              <a:t> </a:t>
            </a:r>
            <a:r>
              <a:rPr lang="en-US" dirty="0" err="1">
                <a:latin typeface="iCiel Cadena" panose="02000503000000020004" pitchFamily="2" charset="0"/>
              </a:rPr>
              <a:t>trực</a:t>
            </a:r>
            <a:r>
              <a:rPr lang="en-US" dirty="0">
                <a:latin typeface="iCiel Cadena" panose="02000503000000020004" pitchFamily="2" charset="0"/>
              </a:rPr>
              <a:t> </a:t>
            </a:r>
            <a:r>
              <a:rPr lang="en-US" dirty="0" err="1">
                <a:latin typeface="iCiel Cadena" panose="02000503000000020004" pitchFamily="2" charset="0"/>
              </a:rPr>
              <a:t>tiếp</a:t>
            </a:r>
            <a:r>
              <a:rPr lang="en-US" dirty="0">
                <a:latin typeface="iCiel Cadena" panose="02000503000000020004" pitchFamily="2" charset="0"/>
              </a:rPr>
              <a: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HTML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chạy</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máy</a:t>
            </a:r>
            <a:r>
              <a:rPr lang="en-US" dirty="0">
                <a:latin typeface="iCiel Cadena" panose="02000503000000020004" pitchFamily="2" charset="0"/>
              </a:rPr>
              <a:t> </a:t>
            </a:r>
            <a:r>
              <a:rPr lang="en-US" dirty="0" err="1">
                <a:latin typeface="iCiel Cadena" panose="02000503000000020004" pitchFamily="2" charset="0"/>
              </a:rPr>
              <a:t>chủ</a:t>
            </a:r>
            <a:r>
              <a:rPr lang="en-US" dirty="0">
                <a:latin typeface="iCiel Cadena" panose="02000503000000020004" pitchFamily="2" charset="0"/>
              </a:rPr>
              <a:t> web. </a:t>
            </a:r>
            <a:r>
              <a:rPr lang="en-US" dirty="0" err="1">
                <a:latin typeface="iCiel Cadena" panose="02000503000000020004" pitchFamily="2" charset="0"/>
              </a:rPr>
              <a:t>Nó</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khả</a:t>
            </a:r>
            <a:r>
              <a:rPr lang="en-US" dirty="0">
                <a:latin typeface="iCiel Cadena" panose="02000503000000020004" pitchFamily="2" charset="0"/>
              </a:rPr>
              <a:t> </a:t>
            </a:r>
            <a:r>
              <a:rPr lang="en-US" dirty="0" err="1">
                <a:latin typeface="iCiel Cadena" panose="02000503000000020004" pitchFamily="2" charset="0"/>
              </a:rPr>
              <a:t>năng</a:t>
            </a:r>
            <a:r>
              <a:rPr lang="en-US" dirty="0">
                <a:latin typeface="iCiel Cadena" panose="02000503000000020004" pitchFamily="2" charset="0"/>
              </a:rPr>
              <a:t> </a:t>
            </a:r>
            <a:r>
              <a:rPr lang="en-US" dirty="0" err="1">
                <a:latin typeface="iCiel Cadena" panose="02000503000000020004" pitchFamily="2" charset="0"/>
              </a:rPr>
              <a:t>tương</a:t>
            </a:r>
            <a:r>
              <a:rPr lang="en-US" dirty="0">
                <a:latin typeface="iCiel Cadena" panose="02000503000000020004" pitchFamily="2" charset="0"/>
              </a:rPr>
              <a:t> </a:t>
            </a:r>
            <a:r>
              <a:rPr lang="en-US" dirty="0" err="1">
                <a:latin typeface="iCiel Cadena" panose="02000503000000020004" pitchFamily="2" charset="0"/>
              </a:rPr>
              <a:t>tác</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xử</a:t>
            </a:r>
            <a:r>
              <a:rPr lang="en-US" dirty="0">
                <a:latin typeface="iCiel Cadena" panose="02000503000000020004" pitchFamily="2" charset="0"/>
              </a:rPr>
              <a:t> </a:t>
            </a:r>
            <a:r>
              <a:rPr lang="en-US" dirty="0" err="1">
                <a:latin typeface="iCiel Cadena" panose="02000503000000020004" pitchFamily="2" charset="0"/>
              </a:rPr>
              <a:t>lý</a:t>
            </a:r>
            <a:r>
              <a:rPr lang="en-US" dirty="0">
                <a:latin typeface="iCiel Cadena" panose="02000503000000020004" pitchFamily="2" charset="0"/>
              </a:rPr>
              <a:t> </a:t>
            </a:r>
            <a:r>
              <a:rPr lang="en-US" dirty="0" err="1">
                <a:latin typeface="iCiel Cadena" panose="02000503000000020004" pitchFamily="2" charset="0"/>
              </a:rPr>
              <a:t>biểu</a:t>
            </a:r>
            <a:r>
              <a:rPr lang="en-US" dirty="0">
                <a:latin typeface="iCiel Cadena" panose="02000503000000020004" pitchFamily="2" charset="0"/>
              </a:rPr>
              <a:t> </a:t>
            </a:r>
            <a:r>
              <a:rPr lang="en-US" dirty="0" err="1" smtClean="0">
                <a:latin typeface="iCiel Cadena" panose="02000503000000020004" pitchFamily="2" charset="0"/>
              </a:rPr>
              <a:t>mẫu</a:t>
            </a:r>
            <a:r>
              <a:rPr lang="en-US" dirty="0" smtClean="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nội</a:t>
            </a:r>
            <a:r>
              <a:rPr lang="en-US" dirty="0">
                <a:latin typeface="iCiel Cadena" panose="02000503000000020004" pitchFamily="2" charset="0"/>
              </a:rPr>
              <a:t> dung </a:t>
            </a:r>
            <a:r>
              <a:rPr lang="en-US" dirty="0" err="1">
                <a:latin typeface="iCiel Cadena" panose="02000503000000020004" pitchFamily="2" charset="0"/>
              </a:rPr>
              <a:t>động</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a:t>
            </a:r>
            <a:r>
              <a:rPr lang="en-US" dirty="0" smtClean="0">
                <a:latin typeface="iCiel Cadena" panose="02000503000000020004" pitchFamily="2" charset="0"/>
              </a:rPr>
              <a:t>web</a:t>
            </a:r>
            <a:endParaRPr lang="vi-VN" dirty="0">
              <a:latin typeface="iCiel Cadena" panose="02000503000000020004" pitchFamily="2"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59070249"/>
              </p:ext>
            </p:extLst>
          </p:nvPr>
        </p:nvGraphicFramePr>
        <p:xfrm>
          <a:off x="664777" y="2525209"/>
          <a:ext cx="5616624" cy="2240250"/>
        </p:xfrm>
        <a:graphic>
          <a:graphicData uri="http://schemas.openxmlformats.org/drawingml/2006/table">
            <a:tbl>
              <a:tblPr/>
              <a:tblGrid>
                <a:gridCol w="5616624"/>
              </a:tblGrid>
              <a:tr h="2240250">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&lt;?</a:t>
                      </a:r>
                      <a:r>
                        <a:rPr lang="en-US" sz="1400" b="1" i="0" u="none" strike="noStrike" cap="none" dirty="0" err="1" smtClean="0">
                          <a:solidFill>
                            <a:srgbClr val="002060"/>
                          </a:solidFill>
                          <a:effectLst/>
                          <a:latin typeface="Consolas" panose="020B0609020204030204" pitchFamily="49" charset="0"/>
                          <a:ea typeface="+mn-ea"/>
                          <a:cs typeface="+mn-cs"/>
                          <a:sym typeface="Arial"/>
                        </a:rPr>
                        <a:t>php</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 "</a:t>
                      </a:r>
                      <a:r>
                        <a:rPr lang="en-US" sz="1400" b="1" i="0" u="none" strike="noStrike" cap="none" dirty="0" err="1" smtClean="0">
                          <a:solidFill>
                            <a:srgbClr val="002060"/>
                          </a:solidFill>
                          <a:effectLst/>
                          <a:latin typeface="Consolas" panose="020B0609020204030204" pitchFamily="49" charset="0"/>
                          <a:ea typeface="+mn-ea"/>
                          <a:cs typeface="+mn-cs"/>
                          <a:sym typeface="Arial"/>
                        </a:rPr>
                        <a:t>localhost</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$username = "username";</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$password =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$conn = new </a:t>
                      </a:r>
                      <a:r>
                        <a:rPr lang="en-US" sz="1400" b="1" i="0" u="none" strike="noStrike" cap="none" dirty="0" err="1" smtClean="0">
                          <a:solidFill>
                            <a:srgbClr val="002060"/>
                          </a:solidFill>
                          <a:effectLst/>
                          <a:latin typeface="Consolas" panose="020B0609020204030204" pitchFamily="49" charset="0"/>
                          <a:ea typeface="+mn-ea"/>
                          <a:cs typeface="+mn-cs"/>
                          <a:sym typeface="Arial"/>
                        </a:rPr>
                        <a:t>mysqli</a:t>
                      </a: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$username,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if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  die("Connection failed: " .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echo "Connected successfully";</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?&gt;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147814"/>
            <a:ext cx="2799563" cy="199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81701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501280"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MySQL</a:t>
            </a:r>
            <a:endParaRPr lang="vi-VN" sz="2400" dirty="0">
              <a:latin typeface="iCiel Cadena" panose="02000503000000020004" pitchFamily="2" charset="0"/>
            </a:endParaRPr>
          </a:p>
        </p:txBody>
      </p:sp>
      <p:grpSp>
        <p:nvGrpSpPr>
          <p:cNvPr id="5" name="Group 4"/>
          <p:cNvGrpSpPr/>
          <p:nvPr/>
        </p:nvGrpSpPr>
        <p:grpSpPr>
          <a:xfrm>
            <a:off x="971600" y="1017356"/>
            <a:ext cx="7200202" cy="1269717"/>
            <a:chOff x="986199" y="832691"/>
            <a:chExt cx="7200202" cy="930091"/>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986199" y="1492240"/>
              <a:ext cx="4179703" cy="27054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Một</a:t>
              </a:r>
              <a:r>
                <a:rPr lang="en-US" sz="1800" dirty="0" smtClean="0">
                  <a:latin typeface="iCiel Cadena" panose="02000503000000020004" pitchFamily="2" charset="0"/>
                </a:rPr>
                <a:t> </a:t>
              </a:r>
              <a:r>
                <a:rPr lang="en-US" sz="1800" dirty="0" err="1" smtClean="0">
                  <a:latin typeface="iCiel Cadena" panose="02000503000000020004" pitchFamily="2" charset="0"/>
                </a:rPr>
                <a:t>số</a:t>
              </a:r>
              <a:r>
                <a:rPr lang="en-US" sz="1800" dirty="0" smtClean="0">
                  <a:latin typeface="iCiel Cadena" panose="02000503000000020004" pitchFamily="2" charset="0"/>
                </a:rPr>
                <a:t> </a:t>
              </a:r>
              <a:r>
                <a:rPr lang="en-US" sz="1800" dirty="0" err="1" smtClean="0">
                  <a:latin typeface="iCiel Cadena" panose="02000503000000020004" pitchFamily="2" charset="0"/>
                </a:rPr>
                <a:t>cú</a:t>
              </a:r>
              <a:r>
                <a:rPr lang="en-US" sz="1800" dirty="0" smtClean="0">
                  <a:latin typeface="iCiel Cadena" panose="02000503000000020004" pitchFamily="2" charset="0"/>
                </a:rPr>
                <a:t> </a:t>
              </a:r>
              <a:r>
                <a:rPr lang="en-US" sz="1800" dirty="0" err="1" smtClean="0">
                  <a:latin typeface="iCiel Cadena" panose="02000503000000020004" pitchFamily="2" charset="0"/>
                </a:rPr>
                <a:t>pháp</a:t>
              </a:r>
              <a:r>
                <a:rPr lang="en-US" sz="1800" dirty="0" smtClean="0">
                  <a:latin typeface="iCiel Cadena" panose="02000503000000020004" pitchFamily="2" charset="0"/>
                </a:rPr>
                <a:t> </a:t>
              </a:r>
              <a:r>
                <a:rPr lang="en-US" sz="1800" dirty="0" err="1" smtClean="0">
                  <a:latin typeface="iCiel Cadena" panose="02000503000000020004" pitchFamily="2" charset="0"/>
                </a:rPr>
                <a:t>thường</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endParaRPr lang="vi-VN" sz="1800" dirty="0">
                <a:latin typeface="iCiel Cadena" panose="02000503000000020004" pitchFamily="2" charset="0"/>
              </a:endParaRPr>
            </a:p>
          </p:txBody>
        </p:sp>
      </p:grpSp>
      <p:sp>
        <p:nvSpPr>
          <p:cNvPr id="9" name="Rectangle 8"/>
          <p:cNvSpPr/>
          <p:nvPr/>
        </p:nvSpPr>
        <p:spPr>
          <a:xfrm>
            <a:off x="1385926" y="1394521"/>
            <a:ext cx="6858482" cy="523220"/>
          </a:xfrm>
          <a:prstGeom prst="rect">
            <a:avLst/>
          </a:prstGeom>
        </p:spPr>
        <p:txBody>
          <a:bodyPr wrap="square">
            <a:spAutoFit/>
          </a:bodyPr>
          <a:lstStyle/>
          <a:p>
            <a:r>
              <a:rPr lang="en-US" b="1" dirty="0">
                <a:solidFill>
                  <a:srgbClr val="C00000"/>
                </a:solidFill>
                <a:latin typeface="iCiel Cadena" panose="02000503000000020004" pitchFamily="2" charset="0"/>
              </a:rPr>
              <a:t>MySQL</a:t>
            </a:r>
            <a:r>
              <a:rPr lang="en-US" b="1"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hệ</a:t>
            </a:r>
            <a:r>
              <a:rPr lang="en-US" dirty="0">
                <a:latin typeface="iCiel Cadena" panose="02000503000000020004" pitchFamily="2" charset="0"/>
              </a:rPr>
              <a:t> </a:t>
            </a:r>
            <a:r>
              <a:rPr lang="en-US" dirty="0" err="1">
                <a:latin typeface="iCiel Cadena" panose="02000503000000020004" pitchFamily="2" charset="0"/>
              </a:rPr>
              <a:t>quản</a:t>
            </a:r>
            <a:r>
              <a:rPr lang="en-US" dirty="0">
                <a:latin typeface="iCiel Cadena" panose="02000503000000020004" pitchFamily="2" charset="0"/>
              </a:rPr>
              <a:t> </a:t>
            </a:r>
            <a:r>
              <a:rPr lang="en-US" dirty="0" err="1">
                <a:latin typeface="iCiel Cadena" panose="02000503000000020004" pitchFamily="2" charset="0"/>
              </a:rPr>
              <a:t>trị</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tốc</a:t>
            </a:r>
            <a:r>
              <a:rPr lang="en-US" dirty="0">
                <a:latin typeface="iCiel Cadena" panose="02000503000000020004" pitchFamily="2" charset="0"/>
              </a:rPr>
              <a:t> </a:t>
            </a:r>
            <a:r>
              <a:rPr lang="en-US" dirty="0" err="1">
                <a:latin typeface="iCiel Cadena" panose="02000503000000020004" pitchFamily="2" charset="0"/>
              </a:rPr>
              <a:t>độ</a:t>
            </a:r>
            <a:r>
              <a:rPr lang="en-US" dirty="0">
                <a:latin typeface="iCiel Cadena" panose="02000503000000020004" pitchFamily="2" charset="0"/>
              </a:rPr>
              <a:t> </a:t>
            </a:r>
            <a:r>
              <a:rPr lang="en-US" dirty="0" err="1">
                <a:latin typeface="iCiel Cadena" panose="02000503000000020004" pitchFamily="2" charset="0"/>
              </a:rPr>
              <a:t>cao</a:t>
            </a:r>
            <a:r>
              <a:rPr lang="en-US" dirty="0">
                <a:latin typeface="iCiel Cadena" panose="02000503000000020004" pitchFamily="2" charset="0"/>
              </a:rPr>
              <a:t>, </a:t>
            </a:r>
            <a:r>
              <a:rPr lang="en-US" dirty="0" err="1">
                <a:latin typeface="iCiel Cadena" panose="02000503000000020004" pitchFamily="2" charset="0"/>
              </a:rPr>
              <a:t>ổn</a:t>
            </a:r>
            <a:r>
              <a:rPr lang="en-US" dirty="0">
                <a:latin typeface="iCiel Cadena" panose="02000503000000020004" pitchFamily="2" charset="0"/>
              </a:rPr>
              <a:t> </a:t>
            </a:r>
            <a:r>
              <a:rPr lang="en-US" dirty="0" err="1">
                <a:latin typeface="iCiel Cadena" panose="02000503000000020004" pitchFamily="2" charset="0"/>
              </a:rPr>
              <a:t>định</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môi</a:t>
            </a:r>
            <a:r>
              <a:rPr lang="en-US" dirty="0">
                <a:latin typeface="iCiel Cadena" panose="02000503000000020004" pitchFamily="2" charset="0"/>
              </a:rPr>
              <a:t> </a:t>
            </a:r>
            <a:r>
              <a:rPr lang="en-US" dirty="0" err="1">
                <a:latin typeface="iCiel Cadena" panose="02000503000000020004" pitchFamily="2" charset="0"/>
              </a:rPr>
              <a:t>trường</a:t>
            </a:r>
            <a:r>
              <a:rPr lang="en-US" dirty="0">
                <a:latin typeface="iCiel Cadena" panose="02000503000000020004" pitchFamily="2" charset="0"/>
              </a:rPr>
              <a:t> </a:t>
            </a:r>
            <a:r>
              <a:rPr lang="en-US" dirty="0" err="1">
                <a:latin typeface="iCiel Cadena" panose="02000503000000020004" pitchFamily="2" charset="0"/>
              </a:rPr>
              <a:t>lưu</a:t>
            </a:r>
            <a:r>
              <a:rPr lang="en-US" dirty="0">
                <a:latin typeface="iCiel Cadena" panose="02000503000000020004" pitchFamily="2" charset="0"/>
              </a:rPr>
              <a:t> </a:t>
            </a:r>
            <a:r>
              <a:rPr lang="en-US" dirty="0" err="1">
                <a:latin typeface="iCiel Cadena" panose="02000503000000020004" pitchFamily="2" charset="0"/>
              </a:rPr>
              <a:t>trữ</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hiệu</a:t>
            </a:r>
            <a:r>
              <a:rPr lang="en-US" dirty="0">
                <a:latin typeface="iCiel Cadena" panose="02000503000000020004" pitchFamily="2" charset="0"/>
              </a:rPr>
              <a:t> </a:t>
            </a:r>
            <a:r>
              <a:rPr lang="en-US" dirty="0" err="1">
                <a:latin typeface="iCiel Cadena" panose="02000503000000020004" pitchFamily="2" charset="0"/>
              </a:rPr>
              <a:t>quả</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linh</a:t>
            </a:r>
            <a:r>
              <a:rPr lang="en-US" dirty="0">
                <a:latin typeface="iCiel Cadena" panose="02000503000000020004" pitchFamily="2" charset="0"/>
              </a:rPr>
              <a:t> </a:t>
            </a:r>
            <a:r>
              <a:rPr lang="en-US" dirty="0" err="1">
                <a:latin typeface="iCiel Cadena" panose="02000503000000020004" pitchFamily="2" charset="0"/>
              </a:rPr>
              <a:t>hoạt</a:t>
            </a:r>
            <a:r>
              <a:rPr lang="en-US" dirty="0">
                <a:latin typeface="iCiel Cadena" panose="02000503000000020004" pitchFamily="2" charset="0"/>
              </a:rPr>
              <a:t>. </a:t>
            </a:r>
            <a:endParaRPr lang="vi-VN" dirty="0">
              <a:latin typeface="iCiel Cadena" panose="02000503000000020004" pitchFamily="2"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906504685"/>
              </p:ext>
            </p:extLst>
          </p:nvPr>
        </p:nvGraphicFramePr>
        <p:xfrm>
          <a:off x="1331640" y="2661317"/>
          <a:ext cx="3960440" cy="990553"/>
        </p:xfrm>
        <a:graphic>
          <a:graphicData uri="http://schemas.openxmlformats.org/drawingml/2006/table">
            <a:tbl>
              <a:tblPr/>
              <a:tblGrid>
                <a:gridCol w="3960440"/>
              </a:tblGrid>
              <a:tr h="99055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CREATE TABLE </a:t>
                      </a:r>
                      <a:r>
                        <a:rPr lang="en-US" b="1" dirty="0" err="1" smtClean="0">
                          <a:solidFill>
                            <a:srgbClr val="002060"/>
                          </a:solidFill>
                          <a:latin typeface="Consolas" panose="020B0609020204030204" pitchFamily="49" charset="0"/>
                        </a:rPr>
                        <a:t>table_name</a:t>
                      </a: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column1 </a:t>
                      </a:r>
                      <a:r>
                        <a:rPr lang="en-US" b="1" dirty="0" err="1" smtClean="0">
                          <a:solidFill>
                            <a:srgbClr val="002060"/>
                          </a:solidFill>
                          <a:latin typeface="Consolas" panose="020B0609020204030204" pitchFamily="49" charset="0"/>
                        </a:rPr>
                        <a:t>datatype</a:t>
                      </a:r>
                      <a:r>
                        <a:rPr lang="en-US" b="1" dirty="0" smtClean="0">
                          <a:solidFill>
                            <a:srgbClr val="002060"/>
                          </a:solidFill>
                          <a:latin typeface="Consolas" panose="020B0609020204030204" pitchFamily="49" charset="0"/>
                        </a:rPr>
                        <a:t>,</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a:t>
                      </a: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10" name="Rectangle 9"/>
          <p:cNvSpPr/>
          <p:nvPr/>
        </p:nvSpPr>
        <p:spPr>
          <a:xfrm>
            <a:off x="1541449" y="16752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1" name="Rectangle 10"/>
          <p:cNvSpPr/>
          <p:nvPr/>
        </p:nvSpPr>
        <p:spPr>
          <a:xfrm>
            <a:off x="1693849" y="18276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2" name="Rectangle 11"/>
          <p:cNvSpPr/>
          <p:nvPr/>
        </p:nvSpPr>
        <p:spPr>
          <a:xfrm>
            <a:off x="1389049" y="2248767"/>
            <a:ext cx="6858482" cy="307777"/>
          </a:xfrm>
          <a:prstGeom prst="rect">
            <a:avLst/>
          </a:prstGeom>
        </p:spPr>
        <p:txBody>
          <a:bodyPr wrap="square">
            <a:spAutoFit/>
          </a:bodyPr>
          <a:lstStyle/>
          <a:p>
            <a:r>
              <a:rPr lang="en-US" b="1" dirty="0" err="1" smtClean="0">
                <a:latin typeface="iCiel Cadena" panose="02000503000000020004" pitchFamily="2" charset="0"/>
              </a:rPr>
              <a:t>Tạo</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sp>
        <p:nvSpPr>
          <p:cNvPr id="13" name="Rectangle 12"/>
          <p:cNvSpPr/>
          <p:nvPr/>
        </p:nvSpPr>
        <p:spPr>
          <a:xfrm>
            <a:off x="1389049" y="3651869"/>
            <a:ext cx="6858482" cy="307777"/>
          </a:xfrm>
          <a:prstGeom prst="rect">
            <a:avLst/>
          </a:prstGeom>
        </p:spPr>
        <p:txBody>
          <a:bodyPr wrap="square">
            <a:spAutoFit/>
          </a:bodyPr>
          <a:lstStyle/>
          <a:p>
            <a:r>
              <a:rPr lang="en-US" b="1" dirty="0" err="1" smtClean="0">
                <a:latin typeface="iCiel Cadena" panose="02000503000000020004" pitchFamily="2" charset="0"/>
              </a:rPr>
              <a:t>Xóa</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37114646"/>
              </p:ext>
            </p:extLst>
          </p:nvPr>
        </p:nvGraphicFramePr>
        <p:xfrm>
          <a:off x="1331641" y="4011910"/>
          <a:ext cx="3960440" cy="304800"/>
        </p:xfrm>
        <a:graphic>
          <a:graphicData uri="http://schemas.openxmlformats.org/drawingml/2006/table">
            <a:tbl>
              <a:tblPr/>
              <a:tblGrid>
                <a:gridCol w="3960440"/>
              </a:tblGrid>
              <a:tr h="286059">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DROP TABLE </a:t>
                      </a:r>
                      <a:r>
                        <a:rPr lang="en-US" sz="1400" b="1" i="1" u="none" strike="noStrike" cap="none" dirty="0" err="1" smtClean="0">
                          <a:solidFill>
                            <a:srgbClr val="002060"/>
                          </a:solidFill>
                          <a:effectLst/>
                          <a:latin typeface="Consolas" panose="020B0609020204030204" pitchFamily="49" charset="0"/>
                          <a:ea typeface="+mn-ea"/>
                          <a:cs typeface="+mn-cs"/>
                          <a:sym typeface="Arial"/>
                        </a:rPr>
                        <a:t>table_name</a:t>
                      </a:r>
                      <a:r>
                        <a:rPr lang="en-US" sz="1400" b="1" i="0" u="none" strike="noStrike" cap="none" dirty="0" smtClean="0">
                          <a:solidFill>
                            <a:srgbClr val="002060"/>
                          </a:solidFill>
                          <a:effectLst/>
                          <a:latin typeface="Consolas" panose="020B0609020204030204" pitchFamily="49" charset="0"/>
                          <a:ea typeface="+mn-ea"/>
                          <a:cs typeface="+mn-cs"/>
                          <a:sym typeface="Arial"/>
                        </a:rPr>
                        <a: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descr="C:\Users\ASUS\Desktop\Mysql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622214"/>
            <a:ext cx="3240360" cy="16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05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4859022" cy="461665"/>
          </a:xfrm>
          <a:prstGeom prst="rect">
            <a:avLst/>
          </a:prstGeom>
          <a:noFill/>
        </p:spPr>
        <p:txBody>
          <a:bodyPr wrap="none" rtlCol="0" anchor="ctr">
            <a:spAutoFit/>
          </a:bodyPr>
          <a:lstStyle/>
          <a:p>
            <a:r>
              <a:rPr lang="en-US" sz="2400" dirty="0" smtClean="0">
                <a:latin typeface="iCiel Cadena" panose="02000503000000020004" pitchFamily="2" charset="0"/>
              </a:rPr>
              <a:t>III. PHÂN TÍCH THIẾT KẾ HỆ THỐNG</a:t>
            </a:r>
            <a:endParaRPr lang="vi-VN" sz="2400" dirty="0">
              <a:latin typeface="iCiel Cadena" panose="02000503000000020004" pitchFamily="2" charset="0"/>
            </a:endParaRPr>
          </a:p>
        </p:txBody>
      </p:sp>
      <p:sp>
        <p:nvSpPr>
          <p:cNvPr id="12" name="TextBox 11"/>
          <p:cNvSpPr txBox="1"/>
          <p:nvPr/>
        </p:nvSpPr>
        <p:spPr>
          <a:xfrm>
            <a:off x="1040369" y="943467"/>
            <a:ext cx="2847254" cy="461665"/>
          </a:xfrm>
          <a:prstGeom prst="rect">
            <a:avLst/>
          </a:prstGeom>
          <a:noFill/>
        </p:spPr>
        <p:txBody>
          <a:bodyPr wrap="none" rtlCol="0" anchor="ctr">
            <a:spAutoFit/>
          </a:bodyPr>
          <a:lstStyle/>
          <a:p>
            <a:r>
              <a:rPr lang="en-US" sz="2400" dirty="0" smtClean="0">
                <a:latin typeface="iCiel Cadena" panose="02000503000000020004" pitchFamily="2" charset="0"/>
              </a:rPr>
              <a:t>3.1. </a:t>
            </a:r>
            <a:r>
              <a:rPr lang="en-US" sz="2400" dirty="0" err="1" smtClean="0">
                <a:latin typeface="iCiel Cadena" panose="02000503000000020004" pitchFamily="2" charset="0"/>
              </a:rPr>
              <a:t>Mô</a:t>
            </a:r>
            <a:r>
              <a:rPr lang="en-US" sz="2400" dirty="0" smtClean="0">
                <a:latin typeface="iCiel Cadena" panose="02000503000000020004" pitchFamily="2" charset="0"/>
              </a:rPr>
              <a:t> </a:t>
            </a:r>
            <a:r>
              <a:rPr lang="en-US" sz="2400" dirty="0" err="1" smtClean="0">
                <a:latin typeface="iCiel Cadena" panose="02000503000000020004" pitchFamily="2" charset="0"/>
              </a:rPr>
              <a:t>hình</a:t>
            </a:r>
            <a:r>
              <a:rPr lang="en-US" sz="2400" dirty="0" smtClean="0">
                <a:latin typeface="iCiel Cadena" panose="02000503000000020004" pitchFamily="2" charset="0"/>
              </a:rPr>
              <a:t> </a:t>
            </a:r>
            <a:r>
              <a:rPr lang="en-US" sz="2400" dirty="0" err="1" smtClean="0">
                <a:latin typeface="iCiel Cadena" panose="02000503000000020004" pitchFamily="2" charset="0"/>
              </a:rPr>
              <a:t>dữ</a:t>
            </a:r>
            <a:r>
              <a:rPr lang="en-US" sz="2400" dirty="0" smtClean="0">
                <a:latin typeface="iCiel Cadena" panose="02000503000000020004" pitchFamily="2" charset="0"/>
              </a:rPr>
              <a:t> </a:t>
            </a:r>
            <a:r>
              <a:rPr lang="en-US" sz="2400" dirty="0" err="1" smtClean="0">
                <a:latin typeface="iCiel Cadena" panose="02000503000000020004" pitchFamily="2" charset="0"/>
              </a:rPr>
              <a:t>liệu</a:t>
            </a:r>
            <a:endParaRPr lang="vi-VN" sz="2400" dirty="0">
              <a:latin typeface="iCiel Cadena" panose="02000503000000020004"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69" y="1489526"/>
            <a:ext cx="6912768" cy="28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59532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2664512" cy="461665"/>
          </a:xfrm>
          <a:prstGeom prst="rect">
            <a:avLst/>
          </a:prstGeom>
          <a:noFill/>
        </p:spPr>
        <p:txBody>
          <a:bodyPr wrap="none" rtlCol="0" anchor="ctr">
            <a:spAutoFit/>
          </a:bodyPr>
          <a:lstStyle/>
          <a:p>
            <a:r>
              <a:rPr lang="en-US" sz="2400" dirty="0" smtClean="0">
                <a:latin typeface="iCiel Cadena" panose="02000503000000020004" pitchFamily="2" charset="0"/>
              </a:rPr>
              <a:t>3.2. </a:t>
            </a:r>
            <a:r>
              <a:rPr lang="en-US" sz="2400" dirty="0" err="1" smtClean="0">
                <a:latin typeface="iCiel Cadena" panose="02000503000000020004" pitchFamily="2" charset="0"/>
              </a:rPr>
              <a:t>Sơ</a:t>
            </a:r>
            <a:r>
              <a:rPr lang="en-US" sz="2400" dirty="0" smtClean="0">
                <a:latin typeface="iCiel Cadena" panose="02000503000000020004" pitchFamily="2" charset="0"/>
              </a:rPr>
              <a:t> </a:t>
            </a:r>
            <a:r>
              <a:rPr lang="en-US" sz="2400" dirty="0" err="1" smtClean="0">
                <a:latin typeface="iCiel Cadena" panose="02000503000000020004" pitchFamily="2" charset="0"/>
              </a:rPr>
              <a:t>đồ</a:t>
            </a:r>
            <a:r>
              <a:rPr lang="en-US" sz="2400" dirty="0" smtClean="0">
                <a:latin typeface="iCiel Cadena" panose="02000503000000020004" pitchFamily="2" charset="0"/>
              </a:rPr>
              <a:t> website</a:t>
            </a:r>
            <a:endParaRPr lang="vi-VN" sz="2400" dirty="0">
              <a:latin typeface="iCiel Cadena" panose="02000503000000020004" pitchFamily="2" charset="0"/>
            </a:endParaRPr>
          </a:p>
        </p:txBody>
      </p:sp>
      <p:pic>
        <p:nvPicPr>
          <p:cNvPr id="3080"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040" t="17488" r="3271" b="18099"/>
          <a:stretch/>
        </p:blipFill>
        <p:spPr bwMode="auto">
          <a:xfrm>
            <a:off x="869148" y="1275606"/>
            <a:ext cx="6816447"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71266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cxnSp>
        <p:nvCxnSpPr>
          <p:cNvPr id="2955" name="Google Shape;2955;p144"/>
          <p:cNvCxnSpPr/>
          <p:nvPr/>
        </p:nvCxnSpPr>
        <p:spPr>
          <a:xfrm>
            <a:off x="1654650" y="3165400"/>
            <a:ext cx="5847000" cy="0"/>
          </a:xfrm>
          <a:prstGeom prst="straightConnector1">
            <a:avLst/>
          </a:prstGeom>
          <a:noFill/>
          <a:ln w="19050" cap="flat" cmpd="sng">
            <a:solidFill>
              <a:schemeClr val="accent2"/>
            </a:solidFill>
            <a:prstDash val="solid"/>
            <a:round/>
            <a:headEnd type="none" w="med" len="med"/>
            <a:tailEnd type="none" w="med" len="med"/>
          </a:ln>
        </p:spPr>
      </p:cxnSp>
      <p:cxnSp>
        <p:nvCxnSpPr>
          <p:cNvPr id="2956" name="Google Shape;2956;p144"/>
          <p:cNvCxnSpPr>
            <a:endCxn id="2958" idx="0"/>
          </p:cNvCxnSpPr>
          <p:nvPr/>
        </p:nvCxnSpPr>
        <p:spPr>
          <a:xfrm>
            <a:off x="16525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59" name="Google Shape;2959;p144"/>
          <p:cNvSpPr/>
          <p:nvPr/>
        </p:nvSpPr>
        <p:spPr>
          <a:xfrm>
            <a:off x="7698470" y="1489138"/>
            <a:ext cx="39733" cy="41601"/>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0" name="Google Shape;2960;p144"/>
          <p:cNvSpPr/>
          <p:nvPr/>
        </p:nvSpPr>
        <p:spPr>
          <a:xfrm>
            <a:off x="7551041" y="1442570"/>
            <a:ext cx="106153" cy="30606"/>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3" name="Google Shape;2963;p144"/>
          <p:cNvSpPr/>
          <p:nvPr/>
        </p:nvSpPr>
        <p:spPr>
          <a:xfrm>
            <a:off x="73824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4"/>
          <p:cNvSpPr/>
          <p:nvPr/>
        </p:nvSpPr>
        <p:spPr>
          <a:xfrm>
            <a:off x="54361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1" name="Google Shape;2971;p144"/>
          <p:cNvCxnSpPr>
            <a:endCxn id="2968" idx="0"/>
          </p:cNvCxnSpPr>
          <p:nvPr/>
        </p:nvCxnSpPr>
        <p:spPr>
          <a:xfrm>
            <a:off x="55451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72" name="Google Shape;2972;p144"/>
          <p:cNvSpPr/>
          <p:nvPr/>
        </p:nvSpPr>
        <p:spPr>
          <a:xfrm>
            <a:off x="1411578" y="1494147"/>
            <a:ext cx="40497" cy="59911"/>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8" name="Google Shape;2958;p144"/>
          <p:cNvSpPr/>
          <p:nvPr/>
        </p:nvSpPr>
        <p:spPr>
          <a:xfrm>
            <a:off x="15435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4"/>
          <p:cNvSpPr/>
          <p:nvPr/>
        </p:nvSpPr>
        <p:spPr>
          <a:xfrm>
            <a:off x="3143845" y="1499383"/>
            <a:ext cx="23998" cy="47954"/>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9" name="Google Shape;2979;p144"/>
          <p:cNvSpPr/>
          <p:nvPr/>
        </p:nvSpPr>
        <p:spPr>
          <a:xfrm>
            <a:off x="34898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2" name="Google Shape;2982;p144"/>
          <p:cNvCxnSpPr/>
          <p:nvPr/>
        </p:nvCxnSpPr>
        <p:spPr>
          <a:xfrm>
            <a:off x="3602495" y="3270838"/>
            <a:ext cx="0" cy="459000"/>
          </a:xfrm>
          <a:prstGeom prst="straightConnector1">
            <a:avLst/>
          </a:prstGeom>
          <a:noFill/>
          <a:ln w="19050" cap="flat" cmpd="sng">
            <a:solidFill>
              <a:schemeClr val="accent2"/>
            </a:solidFill>
            <a:prstDash val="solid"/>
            <a:round/>
            <a:headEnd type="none" w="med" len="med"/>
            <a:tailEnd type="none" w="med" len="med"/>
          </a:ln>
        </p:spPr>
      </p:cxnSp>
      <p:cxnSp>
        <p:nvCxnSpPr>
          <p:cNvPr id="2983" name="Google Shape;2983;p144"/>
          <p:cNvCxnSpPr/>
          <p:nvPr/>
        </p:nvCxnSpPr>
        <p:spPr>
          <a:xfrm>
            <a:off x="7497816" y="3270838"/>
            <a:ext cx="0" cy="459000"/>
          </a:xfrm>
          <a:prstGeom prst="straightConnector1">
            <a:avLst/>
          </a:prstGeom>
          <a:noFill/>
          <a:ln w="19050" cap="flat" cmpd="sng">
            <a:solidFill>
              <a:schemeClr val="accent2"/>
            </a:solidFill>
            <a:prstDash val="solid"/>
            <a:round/>
            <a:headEnd type="none" w="med" len="med"/>
            <a:tailEnd type="none" w="med" len="med"/>
          </a:ln>
        </p:spPr>
      </p:cxnSp>
      <p:pic>
        <p:nvPicPr>
          <p:cNvPr id="50" name="Picture 49"/>
          <p:cNvPicPr/>
          <p:nvPr/>
        </p:nvPicPr>
        <p:blipFill>
          <a:blip r:embed="rId3">
            <a:extLst>
              <a:ext uri="{28A0092B-C50C-407E-A947-70E740481C1C}">
                <a14:useLocalDpi xmlns:a14="http://schemas.microsoft.com/office/drawing/2010/main" val="0"/>
              </a:ext>
            </a:extLst>
          </a:blip>
          <a:srcRect/>
          <a:stretch>
            <a:fillRect/>
          </a:stretch>
        </p:blipFill>
        <p:spPr bwMode="auto">
          <a:xfrm>
            <a:off x="684810" y="1347614"/>
            <a:ext cx="1939680" cy="1520337"/>
          </a:xfrm>
          <a:prstGeom prst="rect">
            <a:avLst/>
          </a:prstGeom>
          <a:noFill/>
          <a:ln>
            <a:noFill/>
          </a:ln>
        </p:spPr>
      </p:pic>
      <p:pic>
        <p:nvPicPr>
          <p:cNvPr id="51" name="Picture 50"/>
          <p:cNvPicPr/>
          <p:nvPr/>
        </p:nvPicPr>
        <p:blipFill>
          <a:blip r:embed="rId4">
            <a:extLst>
              <a:ext uri="{28A0092B-C50C-407E-A947-70E740481C1C}">
                <a14:useLocalDpi xmlns:a14="http://schemas.microsoft.com/office/drawing/2010/main" val="0"/>
              </a:ext>
            </a:extLst>
          </a:blip>
          <a:srcRect/>
          <a:stretch>
            <a:fillRect/>
          </a:stretch>
        </p:blipFill>
        <p:spPr bwMode="auto">
          <a:xfrm>
            <a:off x="2638470" y="3435846"/>
            <a:ext cx="1939680" cy="1520337"/>
          </a:xfrm>
          <a:prstGeom prst="rect">
            <a:avLst/>
          </a:prstGeom>
          <a:noFill/>
          <a:ln>
            <a:noFill/>
          </a:ln>
        </p:spPr>
      </p:pic>
      <p:pic>
        <p:nvPicPr>
          <p:cNvPr id="52" name="Picture 51"/>
          <p:cNvPicPr/>
          <p:nvPr/>
        </p:nvPicPr>
        <p:blipFill>
          <a:blip r:embed="rId3">
            <a:extLst>
              <a:ext uri="{28A0092B-C50C-407E-A947-70E740481C1C}">
                <a14:useLocalDpi xmlns:a14="http://schemas.microsoft.com/office/drawing/2010/main" val="0"/>
              </a:ext>
            </a:extLst>
          </a:blip>
          <a:srcRect/>
          <a:stretch>
            <a:fillRect/>
          </a:stretch>
        </p:blipFill>
        <p:spPr bwMode="auto">
          <a:xfrm>
            <a:off x="4596730" y="1309719"/>
            <a:ext cx="1939680" cy="1513669"/>
          </a:xfrm>
          <a:prstGeom prst="rect">
            <a:avLst/>
          </a:prstGeom>
          <a:noFill/>
          <a:ln>
            <a:noFill/>
          </a:ln>
        </p:spPr>
      </p:pic>
      <p:pic>
        <p:nvPicPr>
          <p:cNvPr id="53" name="Picture 52"/>
          <p:cNvPicPr/>
          <p:nvPr/>
        </p:nvPicPr>
        <p:blipFill>
          <a:blip r:embed="rId5">
            <a:extLst>
              <a:ext uri="{28A0092B-C50C-407E-A947-70E740481C1C}">
                <a14:useLocalDpi xmlns:a14="http://schemas.microsoft.com/office/drawing/2010/main" val="0"/>
              </a:ext>
            </a:extLst>
          </a:blip>
          <a:srcRect/>
          <a:stretch>
            <a:fillRect/>
          </a:stretch>
        </p:blipFill>
        <p:spPr bwMode="auto">
          <a:xfrm>
            <a:off x="6551010" y="3439969"/>
            <a:ext cx="1928430" cy="1516214"/>
          </a:xfrm>
          <a:prstGeom prst="rect">
            <a:avLst/>
          </a:prstGeom>
          <a:noFill/>
          <a:ln>
            <a:noFill/>
          </a:ln>
        </p:spPr>
      </p:pic>
      <p:sp>
        <p:nvSpPr>
          <p:cNvPr id="55" name="TextBox 54"/>
          <p:cNvSpPr txBox="1"/>
          <p:nvPr/>
        </p:nvSpPr>
        <p:spPr>
          <a:xfrm>
            <a:off x="668969" y="481802"/>
            <a:ext cx="3408305" cy="461665"/>
          </a:xfrm>
          <a:prstGeom prst="rect">
            <a:avLst/>
          </a:prstGeom>
          <a:noFill/>
        </p:spPr>
        <p:txBody>
          <a:bodyPr wrap="none" rtlCol="0" anchor="ctr">
            <a:spAutoFit/>
          </a:bodyPr>
          <a:lstStyle/>
          <a:p>
            <a:r>
              <a:rPr lang="en-US" sz="2400" dirty="0" smtClean="0">
                <a:latin typeface="iCiel Cadena" panose="02000503000000020004" pitchFamily="2" charset="0"/>
              </a:rPr>
              <a:t>3.3. </a:t>
            </a:r>
            <a:r>
              <a:rPr lang="en-US" sz="2400" dirty="0" err="1" smtClean="0">
                <a:latin typeface="iCiel Cadena" panose="02000503000000020004" pitchFamily="2" charset="0"/>
              </a:rPr>
              <a:t>Giao</a:t>
            </a:r>
            <a:r>
              <a:rPr lang="en-US" sz="2400" dirty="0" smtClean="0">
                <a:latin typeface="iCiel Cadena" panose="02000503000000020004" pitchFamily="2" charset="0"/>
              </a:rPr>
              <a:t> </a:t>
            </a:r>
            <a:r>
              <a:rPr lang="en-US" sz="2400" dirty="0" err="1" smtClean="0">
                <a:latin typeface="iCiel Cadena" panose="02000503000000020004" pitchFamily="2" charset="0"/>
              </a:rPr>
              <a:t>diện</a:t>
            </a:r>
            <a:r>
              <a:rPr lang="en-US" sz="2400" dirty="0" smtClean="0">
                <a:latin typeface="iCiel Cadena" panose="02000503000000020004" pitchFamily="2" charset="0"/>
              </a:rPr>
              <a:t> </a:t>
            </a:r>
            <a:r>
              <a:rPr lang="en-US" sz="2400" dirty="0" err="1" smtClean="0">
                <a:latin typeface="iCiel Cadena" panose="02000503000000020004" pitchFamily="2" charset="0"/>
              </a:rPr>
              <a:t>phác</a:t>
            </a:r>
            <a:r>
              <a:rPr lang="en-US" sz="2400" dirty="0" smtClean="0">
                <a:latin typeface="iCiel Cadena" panose="02000503000000020004" pitchFamily="2" charset="0"/>
              </a:rPr>
              <a:t> </a:t>
            </a:r>
            <a:r>
              <a:rPr lang="en-US" sz="2400" dirty="0" err="1" smtClean="0">
                <a:latin typeface="iCiel Cadena" panose="02000503000000020004" pitchFamily="2" charset="0"/>
              </a:rPr>
              <a:t>thảo</a:t>
            </a:r>
            <a:endParaRPr lang="vi-VN" sz="2400" dirty="0">
              <a:latin typeface="iCiel Cadena" panose="02000503000000020004" pitchFamily="2" charset="0"/>
            </a:endParaRPr>
          </a:p>
        </p:txBody>
      </p:sp>
      <p:sp>
        <p:nvSpPr>
          <p:cNvPr id="57" name="Rectangle 56"/>
          <p:cNvSpPr/>
          <p:nvPr/>
        </p:nvSpPr>
        <p:spPr>
          <a:xfrm>
            <a:off x="1158977" y="3286079"/>
            <a:ext cx="987195"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chủ</a:t>
            </a:r>
            <a:endParaRPr lang="vi-VN" dirty="0">
              <a:latin typeface="iCiel Cadena" panose="02000503000000020004" pitchFamily="2" charset="0"/>
            </a:endParaRPr>
          </a:p>
        </p:txBody>
      </p:sp>
      <p:sp>
        <p:nvSpPr>
          <p:cNvPr id="58" name="Rectangle 57"/>
          <p:cNvSpPr/>
          <p:nvPr/>
        </p:nvSpPr>
        <p:spPr>
          <a:xfrm>
            <a:off x="6799372" y="2714062"/>
            <a:ext cx="1384206"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địa</a:t>
            </a:r>
            <a:r>
              <a:rPr lang="en-US" b="1" dirty="0" smtClean="0">
                <a:latin typeface="iCiel Cadena" panose="02000503000000020004" pitchFamily="2" charset="0"/>
              </a:rPr>
              <a:t> </a:t>
            </a:r>
            <a:r>
              <a:rPr lang="en-US" b="1" dirty="0" err="1" smtClean="0">
                <a:latin typeface="iCiel Cadena" panose="02000503000000020004" pitchFamily="2" charset="0"/>
              </a:rPr>
              <a:t>điểm</a:t>
            </a:r>
            <a:r>
              <a:rPr lang="en-US" b="1" dirty="0" smtClean="0">
                <a:latin typeface="iCiel Cadena" panose="02000503000000020004" pitchFamily="2" charset="0"/>
              </a:rPr>
              <a:t> </a:t>
            </a:r>
            <a:endParaRPr lang="vi-VN" dirty="0">
              <a:latin typeface="iCiel Cadena" panose="02000503000000020004" pitchFamily="2" charset="0"/>
            </a:endParaRPr>
          </a:p>
        </p:txBody>
      </p:sp>
      <p:sp>
        <p:nvSpPr>
          <p:cNvPr id="59" name="Rectangle 58"/>
          <p:cNvSpPr/>
          <p:nvPr/>
        </p:nvSpPr>
        <p:spPr>
          <a:xfrm>
            <a:off x="4918498" y="3286080"/>
            <a:ext cx="1296143"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món</a:t>
            </a:r>
            <a:r>
              <a:rPr lang="en-US" b="1" dirty="0" smtClean="0">
                <a:latin typeface="iCiel Cadena" panose="02000503000000020004" pitchFamily="2" charset="0"/>
              </a:rPr>
              <a:t> </a:t>
            </a:r>
            <a:r>
              <a:rPr lang="en-US" b="1" dirty="0" err="1" smtClean="0">
                <a:latin typeface="iCiel Cadena" panose="02000503000000020004" pitchFamily="2" charset="0"/>
              </a:rPr>
              <a:t>ăn</a:t>
            </a:r>
            <a:endParaRPr lang="vi-VN" dirty="0">
              <a:latin typeface="iCiel Cadena" panose="02000503000000020004" pitchFamily="2" charset="0"/>
            </a:endParaRPr>
          </a:p>
        </p:txBody>
      </p:sp>
      <p:sp>
        <p:nvSpPr>
          <p:cNvPr id="60" name="Rectangle 59"/>
          <p:cNvSpPr/>
          <p:nvPr/>
        </p:nvSpPr>
        <p:spPr>
          <a:xfrm>
            <a:off x="2888230" y="2725000"/>
            <a:ext cx="1440160"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giới</a:t>
            </a:r>
            <a:r>
              <a:rPr lang="en-US" b="1" dirty="0" smtClean="0">
                <a:latin typeface="iCiel Cadena" panose="02000503000000020004" pitchFamily="2" charset="0"/>
              </a:rPr>
              <a:t> </a:t>
            </a:r>
            <a:r>
              <a:rPr lang="en-US" b="1" dirty="0" err="1" smtClean="0">
                <a:latin typeface="iCiel Cadena" panose="02000503000000020004" pitchFamily="2" charset="0"/>
              </a:rPr>
              <a:t>thiệu</a:t>
            </a:r>
            <a:endParaRPr lang="vi-VN" dirty="0">
              <a:latin typeface="iCiel Cadena" panose="0200050300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968" y="987574"/>
            <a:ext cx="4040072" cy="1728192"/>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859782"/>
            <a:ext cx="4037903" cy="1728192"/>
          </a:xfrm>
          <a:prstGeom prst="rect">
            <a:avLst/>
          </a:prstGeom>
          <a:noFill/>
          <a:ln>
            <a:noFill/>
          </a:ln>
        </p:spPr>
      </p:pic>
      <p:sp>
        <p:nvSpPr>
          <p:cNvPr id="9" name="Rectangle 8"/>
          <p:cNvSpPr/>
          <p:nvPr/>
        </p:nvSpPr>
        <p:spPr>
          <a:xfrm>
            <a:off x="891968" y="987574"/>
            <a:ext cx="4040072"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067944" y="2859782"/>
            <a:ext cx="4037903"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527740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744416" cy="1844307"/>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3003798"/>
            <a:ext cx="3744416" cy="1844307"/>
          </a:xfrm>
          <a:prstGeom prst="rect">
            <a:avLst/>
          </a:prstGeom>
          <a:noFill/>
          <a:ln>
            <a:noFill/>
          </a:ln>
        </p:spPr>
      </p:pic>
      <p:sp>
        <p:nvSpPr>
          <p:cNvPr id="9" name="Rectangle 8"/>
          <p:cNvSpPr/>
          <p:nvPr/>
        </p:nvSpPr>
        <p:spPr>
          <a:xfrm>
            <a:off x="899592" y="1059582"/>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427984" y="3003798"/>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4014852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059582"/>
            <a:ext cx="3888432" cy="2376264"/>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707654"/>
            <a:ext cx="3240360" cy="3168352"/>
          </a:xfrm>
          <a:prstGeom prst="rect">
            <a:avLst/>
          </a:prstGeom>
          <a:noFill/>
          <a:ln>
            <a:noFill/>
          </a:ln>
        </p:spPr>
      </p:pic>
      <p:sp>
        <p:nvSpPr>
          <p:cNvPr id="7" name="Rectangle 6"/>
          <p:cNvSpPr/>
          <p:nvPr/>
        </p:nvSpPr>
        <p:spPr>
          <a:xfrm>
            <a:off x="827584" y="1059582"/>
            <a:ext cx="3889889"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5076056" y="1707654"/>
            <a:ext cx="3240360"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135472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979912" cy="1712020"/>
          </a:xfrm>
          <a:prstGeom prst="rect">
            <a:avLst/>
          </a:prstGeom>
          <a:noFill/>
          <a:ln>
            <a:noFill/>
          </a:ln>
        </p:spPr>
      </p:pic>
      <p:sp>
        <p:nvSpPr>
          <p:cNvPr id="5" name="TextBox 4"/>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r="15126"/>
          <a:stretch/>
        </p:blipFill>
        <p:spPr bwMode="auto">
          <a:xfrm>
            <a:off x="3520544" y="3075806"/>
            <a:ext cx="4380379" cy="1512167"/>
          </a:xfrm>
          <a:prstGeom prst="rect">
            <a:avLst/>
          </a:prstGeom>
          <a:noFill/>
          <a:ln>
            <a:noFill/>
          </a:ln>
        </p:spPr>
      </p:pic>
      <p:sp>
        <p:nvSpPr>
          <p:cNvPr id="7" name="Rectangle 6"/>
          <p:cNvSpPr/>
          <p:nvPr/>
        </p:nvSpPr>
        <p:spPr>
          <a:xfrm>
            <a:off x="899592" y="1059582"/>
            <a:ext cx="3979912" cy="1712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3520544" y="3075806"/>
            <a:ext cx="4380379" cy="1512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2640246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364361" y="887945"/>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539552" y="2110085"/>
            <a:ext cx="3211135" cy="923330"/>
          </a:xfrm>
          <a:prstGeom prst="rect">
            <a:avLst/>
          </a:prstGeom>
          <a:noFill/>
        </p:spPr>
        <p:txBody>
          <a:bodyPr wrap="none" rtlCol="0" anchor="ctr">
            <a:spAutoFit/>
          </a:bodyPr>
          <a:lstStyle/>
          <a:p>
            <a:r>
              <a:rPr lang="en-US" sz="5400" dirty="0" smtClean="0">
                <a:latin typeface="iCiel Cadena" panose="02000503000000020004" pitchFamily="2" charset="0"/>
              </a:rPr>
              <a:t>NỘI DUNG</a:t>
            </a:r>
            <a:endParaRPr lang="vi-VN" sz="5400" dirty="0">
              <a:latin typeface="iCiel Cadena" panose="02000503000000020004" pitchFamily="2" charset="0"/>
            </a:endParaRPr>
          </a:p>
        </p:txBody>
      </p:sp>
      <p:sp>
        <p:nvSpPr>
          <p:cNvPr id="8" name="Rounded Rectangle 7"/>
          <p:cNvSpPr/>
          <p:nvPr/>
        </p:nvSpPr>
        <p:spPr>
          <a:xfrm>
            <a:off x="4211961" y="735545"/>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4364361" y="809178"/>
            <a:ext cx="2295821" cy="369332"/>
          </a:xfrm>
          <a:prstGeom prst="rect">
            <a:avLst/>
          </a:prstGeom>
          <a:noFill/>
        </p:spPr>
        <p:txBody>
          <a:bodyPr wrap="none" rtlCol="0">
            <a:spAutoFit/>
          </a:bodyPr>
          <a:lstStyle/>
          <a:p>
            <a:r>
              <a:rPr lang="en-US" sz="1800" dirty="0" smtClean="0">
                <a:latin typeface="iCiel Cadena" panose="02000503000000020004" pitchFamily="2" charset="0"/>
              </a:rPr>
              <a:t>I. LÝ DO CHỌN ĐỀ TÀI</a:t>
            </a:r>
            <a:endParaRPr lang="vi-VN" sz="1800" dirty="0">
              <a:latin typeface="iCiel Cadena" panose="02000503000000020004" pitchFamily="2" charset="0"/>
            </a:endParaRPr>
          </a:p>
        </p:txBody>
      </p:sp>
      <p:sp>
        <p:nvSpPr>
          <p:cNvPr id="18" name="Rounded Rectangle 17"/>
          <p:cNvSpPr/>
          <p:nvPr/>
        </p:nvSpPr>
        <p:spPr>
          <a:xfrm>
            <a:off x="4364361" y="1893335"/>
            <a:ext cx="3948366"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211961" y="1740935"/>
            <a:ext cx="3948366"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9"/>
          <p:cNvSpPr/>
          <p:nvPr/>
        </p:nvSpPr>
        <p:spPr>
          <a:xfrm>
            <a:off x="4364360" y="2918108"/>
            <a:ext cx="3948367"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ounded Rectangle 20"/>
          <p:cNvSpPr/>
          <p:nvPr/>
        </p:nvSpPr>
        <p:spPr>
          <a:xfrm>
            <a:off x="4211960" y="2765708"/>
            <a:ext cx="3948367"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ounded Rectangle 21"/>
          <p:cNvSpPr/>
          <p:nvPr/>
        </p:nvSpPr>
        <p:spPr>
          <a:xfrm>
            <a:off x="4364360" y="3941280"/>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ounded Rectangle 22"/>
          <p:cNvSpPr/>
          <p:nvPr/>
        </p:nvSpPr>
        <p:spPr>
          <a:xfrm>
            <a:off x="4211960" y="3788880"/>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p:cNvSpPr txBox="1"/>
          <p:nvPr/>
        </p:nvSpPr>
        <p:spPr>
          <a:xfrm>
            <a:off x="4364361" y="1808297"/>
            <a:ext cx="2848857" cy="369332"/>
          </a:xfrm>
          <a:prstGeom prst="rect">
            <a:avLst/>
          </a:prstGeom>
          <a:noFill/>
        </p:spPr>
        <p:txBody>
          <a:bodyPr wrap="none" rtlCol="0">
            <a:spAutoFit/>
          </a:bodyPr>
          <a:lstStyle/>
          <a:p>
            <a:r>
              <a:rPr lang="en-US" sz="1800" dirty="0" smtClean="0">
                <a:latin typeface="iCiel Cadena" panose="02000503000000020004" pitchFamily="2" charset="0"/>
              </a:rPr>
              <a:t>II. LÝ THUYẾT NGHIÊN CỨU</a:t>
            </a:r>
            <a:endParaRPr lang="vi-VN" sz="1800" dirty="0">
              <a:latin typeface="iCiel Cadena" panose="02000503000000020004" pitchFamily="2" charset="0"/>
            </a:endParaRPr>
          </a:p>
        </p:txBody>
      </p:sp>
      <p:sp>
        <p:nvSpPr>
          <p:cNvPr id="5" name="TextBox 4"/>
          <p:cNvSpPr txBox="1"/>
          <p:nvPr/>
        </p:nvSpPr>
        <p:spPr>
          <a:xfrm>
            <a:off x="4364361" y="2833070"/>
            <a:ext cx="3684022" cy="369332"/>
          </a:xfrm>
          <a:prstGeom prst="rect">
            <a:avLst/>
          </a:prstGeom>
          <a:noFill/>
        </p:spPr>
        <p:txBody>
          <a:bodyPr wrap="none" rtlCol="0">
            <a:spAutoFit/>
          </a:bodyPr>
          <a:lstStyle/>
          <a:p>
            <a:r>
              <a:rPr lang="en-US" sz="1800" dirty="0" smtClean="0">
                <a:latin typeface="iCiel Cadena" panose="02000503000000020004" pitchFamily="2" charset="0"/>
              </a:rPr>
              <a:t>III. PHÂN TÍCH THIẾT KẾ HỆ THỐNG</a:t>
            </a:r>
            <a:endParaRPr lang="vi-VN" sz="1800" dirty="0">
              <a:latin typeface="iCiel Cadena" panose="02000503000000020004" pitchFamily="2" charset="0"/>
            </a:endParaRPr>
          </a:p>
        </p:txBody>
      </p:sp>
      <p:sp>
        <p:nvSpPr>
          <p:cNvPr id="6" name="TextBox 5"/>
          <p:cNvSpPr txBox="1"/>
          <p:nvPr/>
        </p:nvSpPr>
        <p:spPr>
          <a:xfrm>
            <a:off x="4360531" y="3875134"/>
            <a:ext cx="3823483" cy="369332"/>
          </a:xfrm>
          <a:prstGeom prst="rect">
            <a:avLst/>
          </a:prstGeom>
          <a:noFill/>
        </p:spPr>
        <p:txBody>
          <a:bodyPr wrap="none" rtlCol="0">
            <a:spAutoFit/>
          </a:bodyPr>
          <a:lstStyle/>
          <a:p>
            <a:r>
              <a:rPr lang="en-US" sz="1800" dirty="0" smtClean="0">
                <a:latin typeface="iCiel Cadena" panose="02000503000000020004" pitchFamily="2" charset="0"/>
              </a:rPr>
              <a:t>IV. CÀI ĐẶT THỰC NGHIỆM VÀ DEMO</a:t>
            </a:r>
            <a:endParaRPr lang="vi-VN" sz="1800" dirty="0">
              <a:latin typeface="iCiel Cadena" panose="02000503000000020004" pitchFamily="2" charset="0"/>
            </a:endParaRPr>
          </a:p>
        </p:txBody>
      </p:sp>
    </p:spTree>
    <p:extLst>
      <p:ext uri="{BB962C8B-B14F-4D97-AF65-F5344CB8AC3E}">
        <p14:creationId xmlns:p14="http://schemas.microsoft.com/office/powerpoint/2010/main" val="63601620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 name="TextBox 1"/>
          <p:cNvSpPr txBox="1"/>
          <p:nvPr/>
        </p:nvSpPr>
        <p:spPr>
          <a:xfrm>
            <a:off x="1115616" y="2283718"/>
            <a:ext cx="5328592" cy="76944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4400" dirty="0" err="1" smtClean="0">
                <a:latin typeface="iCiel Cadena" panose="02000503000000020004" pitchFamily="2" charset="0"/>
              </a:rPr>
              <a:t>Cảm</a:t>
            </a:r>
            <a:r>
              <a:rPr lang="en-US" sz="4400" dirty="0" smtClean="0">
                <a:latin typeface="iCiel Cadena" panose="02000503000000020004" pitchFamily="2" charset="0"/>
              </a:rPr>
              <a:t> </a:t>
            </a:r>
            <a:r>
              <a:rPr lang="en-US" sz="4400" dirty="0" err="1" smtClean="0">
                <a:latin typeface="iCiel Cadena" panose="02000503000000020004" pitchFamily="2" charset="0"/>
              </a:rPr>
              <a:t>ơn</a:t>
            </a:r>
            <a:r>
              <a:rPr lang="en-US" sz="4400" dirty="0" smtClean="0">
                <a:latin typeface="iCiel Cadena" panose="02000503000000020004" pitchFamily="2" charset="0"/>
              </a:rPr>
              <a:t> </a:t>
            </a:r>
            <a:r>
              <a:rPr lang="en-US" sz="4400" dirty="0" err="1" smtClean="0">
                <a:latin typeface="iCiel Cadena" panose="02000503000000020004" pitchFamily="2" charset="0"/>
              </a:rPr>
              <a:t>đã</a:t>
            </a:r>
            <a:r>
              <a:rPr lang="en-US" sz="4400" dirty="0" smtClean="0">
                <a:latin typeface="iCiel Cadena" panose="02000503000000020004" pitchFamily="2" charset="0"/>
              </a:rPr>
              <a:t> </a:t>
            </a:r>
            <a:r>
              <a:rPr lang="en-US" sz="4400" dirty="0" err="1" smtClean="0">
                <a:latin typeface="iCiel Cadena" panose="02000503000000020004" pitchFamily="2" charset="0"/>
              </a:rPr>
              <a:t>lắng</a:t>
            </a:r>
            <a:r>
              <a:rPr lang="en-US" sz="4400" dirty="0" smtClean="0">
                <a:latin typeface="iCiel Cadena" panose="02000503000000020004" pitchFamily="2" charset="0"/>
              </a:rPr>
              <a:t> </a:t>
            </a:r>
            <a:r>
              <a:rPr lang="en-US" sz="4400" dirty="0" err="1" smtClean="0">
                <a:latin typeface="iCiel Cadena" panose="02000503000000020004" pitchFamily="2" charset="0"/>
              </a:rPr>
              <a:t>nghe</a:t>
            </a:r>
            <a:endParaRPr lang="vi-VN" sz="4400" dirty="0">
              <a:latin typeface="iCiel Cadena" panose="02000503000000020004" pitchFamily="2" charset="0"/>
            </a:endParaRPr>
          </a:p>
        </p:txBody>
      </p:sp>
    </p:spTree>
    <p:extLst>
      <p:ext uri="{BB962C8B-B14F-4D97-AF65-F5344CB8AC3E}">
        <p14:creationId xmlns:p14="http://schemas.microsoft.com/office/powerpoint/2010/main" val="3912034642"/>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411510"/>
            <a:ext cx="3477234" cy="523220"/>
          </a:xfrm>
          <a:prstGeom prst="rect">
            <a:avLst/>
          </a:prstGeom>
          <a:noFill/>
        </p:spPr>
        <p:txBody>
          <a:bodyPr wrap="none" rtlCol="0" anchor="ctr">
            <a:spAutoFit/>
          </a:bodyPr>
          <a:lstStyle/>
          <a:p>
            <a:r>
              <a:rPr lang="en-US" sz="2800" dirty="0" smtClean="0">
                <a:latin typeface="iCiel Cadena" panose="02000503000000020004" pitchFamily="2" charset="0"/>
              </a:rPr>
              <a:t>I. LÝ DO CHỌN ĐỀ TÀI</a:t>
            </a:r>
            <a:endParaRPr lang="vi-VN" sz="2800" dirty="0">
              <a:latin typeface="iCiel Cadena" panose="02000503000000020004" pitchFamily="2" charset="0"/>
            </a:endParaRPr>
          </a:p>
        </p:txBody>
      </p:sp>
      <p:grpSp>
        <p:nvGrpSpPr>
          <p:cNvPr id="30" name="Group 29"/>
          <p:cNvGrpSpPr/>
          <p:nvPr/>
        </p:nvGrpSpPr>
        <p:grpSpPr>
          <a:xfrm>
            <a:off x="2774768" y="1203598"/>
            <a:ext cx="4550420" cy="3535329"/>
            <a:chOff x="2785147" y="1293215"/>
            <a:chExt cx="4550420" cy="3535329"/>
          </a:xfrm>
        </p:grpSpPr>
        <p:grpSp>
          <p:nvGrpSpPr>
            <p:cNvPr id="25" name="Group 24"/>
            <p:cNvGrpSpPr/>
            <p:nvPr/>
          </p:nvGrpSpPr>
          <p:grpSpPr>
            <a:xfrm>
              <a:off x="2789606" y="1293215"/>
              <a:ext cx="4536504" cy="432048"/>
              <a:chOff x="2789606" y="1293215"/>
              <a:chExt cx="4536504" cy="432048"/>
            </a:xfrm>
          </p:grpSpPr>
          <p:sp>
            <p:nvSpPr>
              <p:cNvPr id="7" name="Rounded Rectangle 6"/>
              <p:cNvSpPr/>
              <p:nvPr/>
            </p:nvSpPr>
            <p:spPr>
              <a:xfrm>
                <a:off x="2789606" y="129321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8" name="TextBox 7"/>
              <p:cNvSpPr txBox="1"/>
              <p:nvPr/>
            </p:nvSpPr>
            <p:spPr>
              <a:xfrm>
                <a:off x="3131840" y="13553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Nguồn</a:t>
                </a:r>
                <a:r>
                  <a:rPr lang="en-US" sz="1600" dirty="0" smtClean="0">
                    <a:latin typeface="iCiel Cadena" panose="02000503000000020004" pitchFamily="2" charset="0"/>
                  </a:rPr>
                  <a:t> </a:t>
                </a:r>
                <a:r>
                  <a:rPr lang="en-US" sz="1600" dirty="0" err="1" smtClean="0">
                    <a:latin typeface="iCiel Cadena" panose="02000503000000020004" pitchFamily="2" charset="0"/>
                  </a:rPr>
                  <a:t>tài</a:t>
                </a:r>
                <a:r>
                  <a:rPr lang="en-US" sz="1600" dirty="0" smtClean="0">
                    <a:latin typeface="iCiel Cadena" panose="02000503000000020004" pitchFamily="2" charset="0"/>
                  </a:rPr>
                  <a:t> </a:t>
                </a:r>
                <a:r>
                  <a:rPr lang="en-US" sz="1600" dirty="0" err="1" smtClean="0">
                    <a:latin typeface="iCiel Cadena" panose="02000503000000020004" pitchFamily="2" charset="0"/>
                  </a:rPr>
                  <a:t>liệu</a:t>
                </a:r>
                <a:r>
                  <a:rPr lang="en-US" sz="1600" dirty="0" smtClean="0">
                    <a:latin typeface="iCiel Cadena" panose="02000503000000020004" pitchFamily="2" charset="0"/>
                  </a:rPr>
                  <a:t> </a:t>
                </a:r>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phong</a:t>
                </a:r>
                <a:r>
                  <a:rPr lang="en-US" sz="1600" dirty="0" smtClean="0">
                    <a:latin typeface="iCiel Cadena" panose="02000503000000020004" pitchFamily="2" charset="0"/>
                  </a:rPr>
                  <a:t> </a:t>
                </a:r>
                <a:r>
                  <a:rPr lang="en-US" sz="1600" dirty="0" err="1" smtClean="0">
                    <a:latin typeface="iCiel Cadena" panose="02000503000000020004" pitchFamily="2" charset="0"/>
                  </a:rPr>
                  <a:t>phú</a:t>
                </a:r>
                <a:endParaRPr lang="vi-VN" sz="1600" dirty="0">
                  <a:latin typeface="iCiel Cadena" panose="02000503000000020004" pitchFamily="2" charset="0"/>
                </a:endParaRPr>
              </a:p>
            </p:txBody>
          </p:sp>
        </p:grpSp>
        <p:grpSp>
          <p:nvGrpSpPr>
            <p:cNvPr id="26" name="Group 25"/>
            <p:cNvGrpSpPr/>
            <p:nvPr/>
          </p:nvGrpSpPr>
          <p:grpSpPr>
            <a:xfrm>
              <a:off x="2789606" y="2077565"/>
              <a:ext cx="4536504" cy="432048"/>
              <a:chOff x="2789606" y="2077565"/>
              <a:chExt cx="4536504" cy="432048"/>
            </a:xfrm>
          </p:grpSpPr>
          <p:sp>
            <p:nvSpPr>
              <p:cNvPr id="9" name="Rounded Rectangle 8"/>
              <p:cNvSpPr/>
              <p:nvPr/>
            </p:nvSpPr>
            <p:spPr>
              <a:xfrm>
                <a:off x="2789606" y="207756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0" name="TextBox 9"/>
              <p:cNvSpPr txBox="1"/>
              <p:nvPr/>
            </p:nvSpPr>
            <p:spPr>
              <a:xfrm>
                <a:off x="3131840" y="2139700"/>
                <a:ext cx="3168352" cy="338554"/>
              </a:xfrm>
              <a:prstGeom prst="rect">
                <a:avLst/>
              </a:prstGeom>
              <a:noFill/>
            </p:spPr>
            <p:txBody>
              <a:bodyPr wrap="square" rtlCol="0">
                <a:spAutoFit/>
              </a:bodyPr>
              <a:lstStyle/>
              <a:p>
                <a:r>
                  <a:rPr lang="en-US" sz="1600" dirty="0" err="1" smtClean="0">
                    <a:latin typeface="iCiel Cadena" panose="02000503000000020004" pitchFamily="2" charset="0"/>
                  </a:rPr>
                  <a:t>Dễ</a:t>
                </a:r>
                <a:r>
                  <a:rPr lang="en-US" sz="1600" dirty="0" smtClean="0">
                    <a:latin typeface="iCiel Cadena" panose="02000503000000020004" pitchFamily="2" charset="0"/>
                  </a:rPr>
                  <a:t> </a:t>
                </a:r>
                <a:r>
                  <a:rPr lang="en-US" sz="1600" dirty="0" err="1" smtClean="0">
                    <a:latin typeface="iCiel Cadena" panose="02000503000000020004" pitchFamily="2" charset="0"/>
                  </a:rPr>
                  <a:t>dàng</a:t>
                </a:r>
                <a:r>
                  <a:rPr lang="en-US" sz="1600" dirty="0" smtClean="0">
                    <a:latin typeface="iCiel Cadena" panose="02000503000000020004" pitchFamily="2" charset="0"/>
                  </a:rPr>
                  <a:t> </a:t>
                </a:r>
                <a:r>
                  <a:rPr lang="en-US" sz="1600" dirty="0" err="1" smtClean="0">
                    <a:latin typeface="iCiel Cadena" panose="02000503000000020004" pitchFamily="2" charset="0"/>
                  </a:rPr>
                  <a:t>bảo</a:t>
                </a:r>
                <a:r>
                  <a:rPr lang="en-US" sz="1600" dirty="0" smtClean="0">
                    <a:latin typeface="iCiel Cadena" panose="02000503000000020004" pitchFamily="2" charset="0"/>
                  </a:rPr>
                  <a:t> </a:t>
                </a:r>
                <a:r>
                  <a:rPr lang="en-US" sz="1600" dirty="0" err="1" smtClean="0">
                    <a:latin typeface="iCiel Cadena" panose="02000503000000020004" pitchFamily="2" charset="0"/>
                  </a:rPr>
                  <a:t>trì</a:t>
                </a:r>
                <a:endParaRPr lang="vi-VN" sz="1600" dirty="0">
                  <a:latin typeface="iCiel Cadena" panose="02000503000000020004" pitchFamily="2" charset="0"/>
                </a:endParaRPr>
              </a:p>
            </p:txBody>
          </p:sp>
        </p:grpSp>
        <p:grpSp>
          <p:nvGrpSpPr>
            <p:cNvPr id="27" name="Group 26"/>
            <p:cNvGrpSpPr/>
            <p:nvPr/>
          </p:nvGrpSpPr>
          <p:grpSpPr>
            <a:xfrm>
              <a:off x="2789606" y="2847236"/>
              <a:ext cx="4536504" cy="432048"/>
              <a:chOff x="2789606" y="2847236"/>
              <a:chExt cx="4536504" cy="432048"/>
            </a:xfrm>
          </p:grpSpPr>
          <p:sp>
            <p:nvSpPr>
              <p:cNvPr id="11" name="Rounded Rectangle 10"/>
              <p:cNvSpPr/>
              <p:nvPr/>
            </p:nvSpPr>
            <p:spPr>
              <a:xfrm>
                <a:off x="2789606" y="284723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2" name="TextBox 11"/>
              <p:cNvSpPr txBox="1"/>
              <p:nvPr/>
            </p:nvSpPr>
            <p:spPr>
              <a:xfrm>
                <a:off x="3131840" y="2909371"/>
                <a:ext cx="3168352" cy="338554"/>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Hỗ</a:t>
                </a:r>
                <a:r>
                  <a:rPr lang="en-US" sz="1600" dirty="0" smtClean="0">
                    <a:latin typeface="iCiel Cadena" panose="02000503000000020004" pitchFamily="2" charset="0"/>
                  </a:rPr>
                  <a:t> </a:t>
                </a:r>
                <a:r>
                  <a:rPr lang="en-US" sz="1600" dirty="0" err="1" smtClean="0">
                    <a:latin typeface="iCiel Cadena" panose="02000503000000020004" pitchFamily="2" charset="0"/>
                  </a:rPr>
                  <a:t>trợ</a:t>
                </a:r>
                <a:r>
                  <a:rPr lang="en-US" sz="1600" dirty="0" smtClean="0">
                    <a:latin typeface="iCiel Cadena" panose="02000503000000020004" pitchFamily="2" charset="0"/>
                  </a:rPr>
                  <a:t> </a:t>
                </a:r>
                <a:r>
                  <a:rPr lang="en-US" sz="1600" dirty="0" err="1" smtClean="0">
                    <a:latin typeface="iCiel Cadena" panose="02000503000000020004" pitchFamily="2" charset="0"/>
                  </a:rPr>
                  <a:t>đa</a:t>
                </a:r>
                <a:r>
                  <a:rPr lang="en-US" sz="1600" dirty="0" smtClean="0">
                    <a:latin typeface="iCiel Cadena" panose="02000503000000020004" pitchFamily="2" charset="0"/>
                  </a:rPr>
                  <a:t> </a:t>
                </a:r>
                <a:r>
                  <a:rPr lang="en-US" sz="1600" dirty="0" err="1" smtClean="0">
                    <a:latin typeface="iCiel Cadena" panose="02000503000000020004" pitchFamily="2" charset="0"/>
                  </a:rPr>
                  <a:t>trình</a:t>
                </a:r>
                <a:r>
                  <a:rPr lang="en-US" sz="1600" dirty="0" smtClean="0">
                    <a:latin typeface="iCiel Cadena" panose="02000503000000020004" pitchFamily="2" charset="0"/>
                  </a:rPr>
                  <a:t> </a:t>
                </a:r>
                <a:r>
                  <a:rPr lang="en-US" sz="1600" dirty="0" err="1" smtClean="0">
                    <a:latin typeface="iCiel Cadena" panose="02000503000000020004" pitchFamily="2" charset="0"/>
                  </a:rPr>
                  <a:t>duyệt</a:t>
                </a:r>
                <a:endParaRPr lang="vi-VN" sz="1600" dirty="0">
                  <a:latin typeface="iCiel Cadena" panose="02000503000000020004" pitchFamily="2" charset="0"/>
                </a:endParaRPr>
              </a:p>
            </p:txBody>
          </p:sp>
        </p:grpSp>
        <p:grpSp>
          <p:nvGrpSpPr>
            <p:cNvPr id="28" name="Group 27"/>
            <p:cNvGrpSpPr/>
            <p:nvPr/>
          </p:nvGrpSpPr>
          <p:grpSpPr>
            <a:xfrm>
              <a:off x="2785147" y="3629451"/>
              <a:ext cx="4536504" cy="432048"/>
              <a:chOff x="2785147" y="3629451"/>
              <a:chExt cx="4536504" cy="432048"/>
            </a:xfrm>
          </p:grpSpPr>
          <p:sp>
            <p:nvSpPr>
              <p:cNvPr id="13" name="Rounded Rectangle 12"/>
              <p:cNvSpPr/>
              <p:nvPr/>
            </p:nvSpPr>
            <p:spPr>
              <a:xfrm>
                <a:off x="2785147" y="3629451"/>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4" name="TextBox 13"/>
              <p:cNvSpPr txBox="1"/>
              <p:nvPr/>
            </p:nvSpPr>
            <p:spPr>
              <a:xfrm>
                <a:off x="3131840" y="3691586"/>
                <a:ext cx="3168352" cy="338554"/>
              </a:xfrm>
              <a:prstGeom prst="rect">
                <a:avLst/>
              </a:prstGeom>
              <a:noFill/>
            </p:spPr>
            <p:txBody>
              <a:bodyPr wrap="square" rtlCol="0">
                <a:spAutoFit/>
              </a:bodyPr>
              <a:lstStyle/>
              <a:p>
                <a:r>
                  <a:rPr lang="en-US" sz="1600" dirty="0" err="1" smtClean="0">
                    <a:latin typeface="iCiel Cadena" panose="02000503000000020004" pitchFamily="2" charset="0"/>
                  </a:rPr>
                  <a:t>Tiết</a:t>
                </a:r>
                <a:r>
                  <a:rPr lang="en-US" sz="1600" dirty="0" smtClean="0">
                    <a:latin typeface="iCiel Cadena" panose="02000503000000020004" pitchFamily="2" charset="0"/>
                  </a:rPr>
                  <a:t> </a:t>
                </a:r>
                <a:r>
                  <a:rPr lang="en-US" sz="1600" dirty="0" err="1" smtClean="0">
                    <a:latin typeface="iCiel Cadena" panose="02000503000000020004" pitchFamily="2" charset="0"/>
                  </a:rPr>
                  <a:t>kiệm</a:t>
                </a:r>
                <a:r>
                  <a:rPr lang="en-US" sz="1600" dirty="0" smtClean="0">
                    <a:latin typeface="iCiel Cadena" panose="02000503000000020004" pitchFamily="2" charset="0"/>
                  </a:rPr>
                  <a:t> </a:t>
                </a:r>
                <a:r>
                  <a:rPr lang="en-US" sz="1600" dirty="0" err="1" smtClean="0">
                    <a:latin typeface="iCiel Cadena" panose="02000503000000020004" pitchFamily="2" charset="0"/>
                  </a:rPr>
                  <a:t>thời</a:t>
                </a:r>
                <a:r>
                  <a:rPr lang="en-US" sz="1600" dirty="0" smtClean="0">
                    <a:latin typeface="iCiel Cadena" panose="02000503000000020004" pitchFamily="2" charset="0"/>
                  </a:rPr>
                  <a:t> </a:t>
                </a:r>
                <a:r>
                  <a:rPr lang="en-US" sz="1600" dirty="0" err="1" smtClean="0">
                    <a:latin typeface="iCiel Cadena" panose="02000503000000020004" pitchFamily="2" charset="0"/>
                  </a:rPr>
                  <a:t>gian</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công</a:t>
                </a:r>
                <a:r>
                  <a:rPr lang="en-US" sz="1600" dirty="0" smtClean="0">
                    <a:latin typeface="iCiel Cadena" panose="02000503000000020004" pitchFamily="2" charset="0"/>
                  </a:rPr>
                  <a:t> </a:t>
                </a:r>
                <a:r>
                  <a:rPr lang="en-US" sz="1600" dirty="0" err="1" smtClean="0">
                    <a:latin typeface="iCiel Cadena" panose="02000503000000020004" pitchFamily="2" charset="0"/>
                  </a:rPr>
                  <a:t>sức</a:t>
                </a:r>
                <a:endParaRPr lang="vi-VN" sz="1600" dirty="0">
                  <a:latin typeface="iCiel Cadena" panose="02000503000000020004" pitchFamily="2" charset="0"/>
                </a:endParaRPr>
              </a:p>
            </p:txBody>
          </p:sp>
        </p:grpSp>
        <p:grpSp>
          <p:nvGrpSpPr>
            <p:cNvPr id="29" name="Group 28"/>
            <p:cNvGrpSpPr/>
            <p:nvPr/>
          </p:nvGrpSpPr>
          <p:grpSpPr>
            <a:xfrm>
              <a:off x="2799063" y="4396496"/>
              <a:ext cx="4536504" cy="432048"/>
              <a:chOff x="2799063" y="4396496"/>
              <a:chExt cx="4536504" cy="432048"/>
            </a:xfrm>
          </p:grpSpPr>
          <p:sp>
            <p:nvSpPr>
              <p:cNvPr id="15" name="Rounded Rectangle 14"/>
              <p:cNvSpPr/>
              <p:nvPr/>
            </p:nvSpPr>
            <p:spPr>
              <a:xfrm>
                <a:off x="2799063" y="439649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6" name="TextBox 15"/>
              <p:cNvSpPr txBox="1"/>
              <p:nvPr/>
            </p:nvSpPr>
            <p:spPr>
              <a:xfrm>
                <a:off x="3143881" y="4458631"/>
                <a:ext cx="3168352" cy="338554"/>
              </a:xfrm>
              <a:prstGeom prst="rect">
                <a:avLst/>
              </a:prstGeom>
              <a:noFill/>
            </p:spPr>
            <p:txBody>
              <a:bodyPr wrap="square" rtlCol="0">
                <a:spAutoFit/>
              </a:bodyPr>
              <a:lstStyle/>
              <a:p>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phát</a:t>
                </a:r>
                <a:r>
                  <a:rPr lang="en-US" sz="1600" dirty="0" smtClean="0">
                    <a:latin typeface="iCiel Cadena" panose="02000503000000020004" pitchFamily="2" charset="0"/>
                  </a:rPr>
                  <a:t> </a:t>
                </a:r>
                <a:r>
                  <a:rPr lang="en-US" sz="1600" dirty="0" err="1" smtClean="0">
                    <a:latin typeface="iCiel Cadena" panose="02000503000000020004" pitchFamily="2" charset="0"/>
                  </a:rPr>
                  <a:t>triển</a:t>
                </a:r>
                <a:r>
                  <a:rPr lang="en-US" sz="1600" dirty="0" smtClean="0">
                    <a:latin typeface="iCiel Cadena" panose="02000503000000020004" pitchFamily="2" charset="0"/>
                  </a:rPr>
                  <a:t> </a:t>
                </a:r>
                <a:r>
                  <a:rPr lang="en-US" sz="1600" dirty="0" err="1" smtClean="0">
                    <a:latin typeface="iCiel Cadena" panose="02000503000000020004" pitchFamily="2" charset="0"/>
                  </a:rPr>
                  <a:t>kỹ</a:t>
                </a:r>
                <a:r>
                  <a:rPr lang="en-US" sz="1600" dirty="0" smtClean="0">
                    <a:latin typeface="iCiel Cadena" panose="02000503000000020004" pitchFamily="2" charset="0"/>
                  </a:rPr>
                  <a:t> </a:t>
                </a:r>
                <a:r>
                  <a:rPr lang="en-US" sz="1600" dirty="0" err="1" smtClean="0">
                    <a:latin typeface="iCiel Cadena" panose="02000503000000020004" pitchFamily="2" charset="0"/>
                  </a:rPr>
                  <a:t>năng</a:t>
                </a:r>
                <a:endParaRPr lang="vi-VN" sz="1600" dirty="0">
                  <a:latin typeface="iCiel Cadena" panose="02000503000000020004" pitchFamily="2" charset="0"/>
                </a:endParaRPr>
              </a:p>
            </p:txBody>
          </p:sp>
        </p:grpSp>
      </p:grpSp>
      <p:cxnSp>
        <p:nvCxnSpPr>
          <p:cNvPr id="24" name="Straight Connector 23"/>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81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631453"/>
            <a:ext cx="4338047" cy="523220"/>
          </a:xfrm>
          <a:prstGeom prst="rect">
            <a:avLst/>
          </a:prstGeom>
          <a:noFill/>
        </p:spPr>
        <p:txBody>
          <a:bodyPr wrap="none" rtlCol="0" anchor="ctr">
            <a:spAutoFit/>
          </a:bodyPr>
          <a:lstStyle/>
          <a:p>
            <a:r>
              <a:rPr lang="en-US" sz="2800" dirty="0" smtClean="0">
                <a:latin typeface="iCiel Cadena" panose="02000503000000020004" pitchFamily="2" charset="0"/>
              </a:rPr>
              <a:t>II. LÝ THUYẾT NGHIÊN CỨU</a:t>
            </a:r>
            <a:endParaRPr lang="vi-VN" sz="2800" dirty="0">
              <a:latin typeface="iCiel Cadena" panose="02000503000000020004" pitchFamily="2" charset="0"/>
            </a:endParaRPr>
          </a:p>
        </p:txBody>
      </p:sp>
      <p:pic>
        <p:nvPicPr>
          <p:cNvPr id="1027" name="Picture 3" descr="C:\Users\ASUS\Desktop\w3css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397" y="97637"/>
            <a:ext cx="2114073" cy="211407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338333" y="1455626"/>
            <a:ext cx="3987524" cy="2866384"/>
            <a:chOff x="1090045" y="1275606"/>
            <a:chExt cx="3987524" cy="2866384"/>
          </a:xfrm>
        </p:grpSpPr>
        <p:grpSp>
          <p:nvGrpSpPr>
            <p:cNvPr id="25" name="Group 24"/>
            <p:cNvGrpSpPr/>
            <p:nvPr/>
          </p:nvGrpSpPr>
          <p:grpSpPr>
            <a:xfrm>
              <a:off x="1090045" y="1275606"/>
              <a:ext cx="3987524" cy="2866384"/>
              <a:chOff x="1090045" y="1275606"/>
              <a:chExt cx="3987524" cy="2866384"/>
            </a:xfrm>
          </p:grpSpPr>
          <p:sp>
            <p:nvSpPr>
              <p:cNvPr id="3" name="TextBox 2"/>
              <p:cNvSpPr txBox="1"/>
              <p:nvPr/>
            </p:nvSpPr>
            <p:spPr>
              <a:xfrm>
                <a:off x="1121712" y="127560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2.1.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5" name="TextBox 4"/>
              <p:cNvSpPr txBox="1"/>
              <p:nvPr/>
            </p:nvSpPr>
            <p:spPr>
              <a:xfrm>
                <a:off x="1097926" y="1923678"/>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2.2. </a:t>
                </a:r>
                <a:r>
                  <a:rPr lang="en-US" sz="1600" dirty="0" err="1" smtClean="0">
                    <a:latin typeface="iCiel Cadena" panose="02000503000000020004" pitchFamily="2" charset="0"/>
                  </a:rPr>
                  <a:t>Cách</a:t>
                </a:r>
                <a:r>
                  <a:rPr lang="en-US" sz="1600" dirty="0" smtClean="0">
                    <a:latin typeface="iCiel Cadena" panose="02000503000000020004" pitchFamily="2" charset="0"/>
                  </a:rPr>
                  <a:t> </a:t>
                </a:r>
                <a:r>
                  <a:rPr lang="en-US" sz="1600" dirty="0" err="1" smtClean="0">
                    <a:latin typeface="iCiel Cadena" panose="02000503000000020004" pitchFamily="2" charset="0"/>
                  </a:rPr>
                  <a:t>sử</a:t>
                </a:r>
                <a:r>
                  <a:rPr lang="en-US" sz="1600" dirty="0" smtClean="0">
                    <a:latin typeface="iCiel Cadena" panose="02000503000000020004" pitchFamily="2" charset="0"/>
                  </a:rPr>
                  <a:t> </a:t>
                </a:r>
                <a:r>
                  <a:rPr lang="en-US" sz="1600" dirty="0" err="1" smtClean="0">
                    <a:latin typeface="iCiel Cadena" panose="02000503000000020004" pitchFamily="2" charset="0"/>
                  </a:rPr>
                  <a:t>dụng</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6" name="TextBox 5"/>
              <p:cNvSpPr txBox="1"/>
              <p:nvPr/>
            </p:nvSpPr>
            <p:spPr>
              <a:xfrm>
                <a:off x="1097926" y="2550264"/>
                <a:ext cx="3979643"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2.3. </a:t>
                </a:r>
                <a:r>
                  <a:rPr lang="en-US" sz="1600" dirty="0" err="1" smtClean="0">
                    <a:latin typeface="iCiel Cadena" panose="02000503000000020004" pitchFamily="2" charset="0"/>
                  </a:rPr>
                  <a:t>Một</a:t>
                </a:r>
                <a:r>
                  <a:rPr lang="en-US" sz="1600" dirty="0" smtClean="0">
                    <a:latin typeface="iCiel Cadena" panose="02000503000000020004" pitchFamily="2" charset="0"/>
                  </a:rPr>
                  <a:t> </a:t>
                </a:r>
                <a:r>
                  <a:rPr lang="en-US" sz="1600" dirty="0" err="1" smtClean="0">
                    <a:latin typeface="iCiel Cadena" panose="02000503000000020004" pitchFamily="2" charset="0"/>
                  </a:rPr>
                  <a:t>số</a:t>
                </a:r>
                <a:r>
                  <a:rPr lang="en-US" sz="1600" dirty="0" smtClean="0">
                    <a:latin typeface="iCiel Cadena" panose="02000503000000020004" pitchFamily="2" charset="0"/>
                  </a:rPr>
                  <a:t> </a:t>
                </a:r>
                <a:r>
                  <a:rPr lang="en-US" sz="1600" dirty="0" err="1" smtClean="0">
                    <a:latin typeface="iCiel Cadena" panose="02000503000000020004" pitchFamily="2" charset="0"/>
                  </a:rPr>
                  <a:t>thành</a:t>
                </a:r>
                <a:r>
                  <a:rPr lang="en-US" sz="1600" dirty="0" smtClean="0">
                    <a:latin typeface="iCiel Cadena" panose="02000503000000020004" pitchFamily="2" charset="0"/>
                  </a:rPr>
                  <a:t> </a:t>
                </a:r>
                <a:r>
                  <a:rPr lang="en-US" sz="1600" dirty="0" err="1" smtClean="0">
                    <a:latin typeface="iCiel Cadena" panose="02000503000000020004" pitchFamily="2" charset="0"/>
                  </a:rPr>
                  <a:t>phần</a:t>
                </a:r>
                <a:r>
                  <a:rPr lang="en-US" sz="1600" dirty="0" smtClean="0">
                    <a:latin typeface="iCiel Cadena" panose="02000503000000020004" pitchFamily="2" charset="0"/>
                  </a:rPr>
                  <a:t> </a:t>
                </a:r>
                <a:r>
                  <a:rPr lang="en-US" sz="1600" dirty="0" err="1" smtClean="0">
                    <a:latin typeface="iCiel Cadena" panose="02000503000000020004" pitchFamily="2" charset="0"/>
                  </a:rPr>
                  <a:t>cơ</a:t>
                </a:r>
                <a:r>
                  <a:rPr lang="en-US" sz="1600" dirty="0" smtClean="0">
                    <a:latin typeface="iCiel Cadena" panose="02000503000000020004" pitchFamily="2" charset="0"/>
                  </a:rPr>
                  <a:t> </a:t>
                </a:r>
                <a:r>
                  <a:rPr lang="en-US" sz="1600" dirty="0" err="1" smtClean="0">
                    <a:latin typeface="iCiel Cadena" panose="02000503000000020004" pitchFamily="2" charset="0"/>
                  </a:rPr>
                  <a:t>bản</a:t>
                </a:r>
                <a:r>
                  <a:rPr lang="en-US" sz="1600" dirty="0" smtClean="0">
                    <a:latin typeface="iCiel Cadena" panose="02000503000000020004" pitchFamily="2" charset="0"/>
                  </a:rPr>
                  <a:t> </a:t>
                </a:r>
                <a:r>
                  <a:rPr lang="en-US" sz="1600" dirty="0" err="1" smtClean="0">
                    <a:latin typeface="iCiel Cadena" panose="02000503000000020004" pitchFamily="2" charset="0"/>
                  </a:rPr>
                  <a:t>của</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12" name="TextBox 11"/>
              <p:cNvSpPr txBox="1"/>
              <p:nvPr/>
            </p:nvSpPr>
            <p:spPr>
              <a:xfrm>
                <a:off x="1097926" y="31768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2.4.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PHP</a:t>
                </a:r>
                <a:endParaRPr lang="vi-VN" sz="1600" dirty="0">
                  <a:latin typeface="iCiel Cadena" panose="02000503000000020004" pitchFamily="2" charset="0"/>
                </a:endParaRPr>
              </a:p>
            </p:txBody>
          </p:sp>
          <p:sp>
            <p:nvSpPr>
              <p:cNvPr id="13" name="TextBox 12"/>
              <p:cNvSpPr txBox="1"/>
              <p:nvPr/>
            </p:nvSpPr>
            <p:spPr>
              <a:xfrm>
                <a:off x="1090045" y="380343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2.5.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MySQL</a:t>
                </a:r>
                <a:endParaRPr lang="vi-VN" sz="1600" dirty="0">
                  <a:latin typeface="iCiel Cadena" panose="02000503000000020004" pitchFamily="2" charset="0"/>
                </a:endParaRPr>
              </a:p>
            </p:txBody>
          </p:sp>
        </p:grpSp>
        <p:cxnSp>
          <p:nvCxnSpPr>
            <p:cNvPr id="17" name="Straight Connector 16"/>
            <p:cNvCxnSpPr/>
            <p:nvPr/>
          </p:nvCxnSpPr>
          <p:spPr>
            <a:xfrm>
              <a:off x="1187624" y="1614160"/>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p:nvCxnSpPr>
          <p:spPr>
            <a:xfrm>
              <a:off x="1187624" y="2262232"/>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187624" y="2888818"/>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1187624" y="3515404"/>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1183223" y="4141990"/>
              <a:ext cx="3748817" cy="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34407703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3539752" cy="461665"/>
          </a:xfrm>
          <a:prstGeom prst="rect">
            <a:avLst/>
          </a:prstGeom>
          <a:noFill/>
        </p:spPr>
        <p:txBody>
          <a:bodyPr wrap="none" rtlCol="0" anchor="ctr">
            <a:spAutoFit/>
          </a:bodyPr>
          <a:lstStyle/>
          <a:p>
            <a:r>
              <a:rPr lang="en-US" sz="2400" dirty="0" smtClean="0">
                <a:latin typeface="iCiel Cadena" panose="02000503000000020004" pitchFamily="2" charset="0"/>
              </a:rPr>
              <a:t>2.1.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grpSp>
        <p:nvGrpSpPr>
          <p:cNvPr id="12" name="Group 11"/>
          <p:cNvGrpSpPr/>
          <p:nvPr/>
        </p:nvGrpSpPr>
        <p:grpSpPr>
          <a:xfrm>
            <a:off x="1040369" y="1017357"/>
            <a:ext cx="7131433" cy="3676116"/>
            <a:chOff x="1054968" y="832691"/>
            <a:chExt cx="7131433" cy="3676116"/>
          </a:xfrm>
        </p:grpSpPr>
        <p:sp>
          <p:nvSpPr>
            <p:cNvPr id="4" name="Rectangle 3"/>
            <p:cNvSpPr/>
            <p:nvPr/>
          </p:nvSpPr>
          <p:spPr>
            <a:xfrm>
              <a:off x="1403648" y="1203010"/>
              <a:ext cx="6782753" cy="1169551"/>
            </a:xfrm>
            <a:prstGeom prst="rect">
              <a:avLst/>
            </a:prstGeom>
          </p:spPr>
          <p:txBody>
            <a:bodyPr wrap="square">
              <a:spAutoFit/>
            </a:bodyPr>
            <a:lstStyle/>
            <a:p>
              <a:pPr algn="just"/>
              <a:r>
                <a:rPr lang="vi-VN" dirty="0">
                  <a:solidFill>
                    <a:srgbClr val="C00000"/>
                  </a:solidFill>
                  <a:latin typeface="iCiel Cadena" panose="02000503000000020004" pitchFamily="2" charset="0"/>
                </a:rPr>
                <a:t>W3.CSS</a:t>
              </a:r>
              <a:r>
                <a:rPr lang="vi-VN" dirty="0">
                  <a:latin typeface="iCiel Cadena" panose="02000503000000020004" pitchFamily="2" charset="0"/>
                </a:rPr>
                <a:t> là một thư viện CSS được phát triển bởi W3Schools. Nó cung cấp một tập hợp các lớp CSS đã được định nghĩa trước để giúp người dùng tạo giao diện web đẹp mắt và phản hồi một cách dễ dàng. W3.CSS giúp xây dựng các trang web có thiết kế linh hoạt, tương thích với nhiều thiết bị khác nhau và đáp ứng được kích thước màn hình khác nhau.</a:t>
              </a:r>
            </a:p>
          </p:txBody>
        </p:sp>
        <p:sp>
          <p:nvSpPr>
            <p:cNvPr id="5" name="TextBox 4"/>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6" name="TextBox 5"/>
            <p:cNvSpPr txBox="1"/>
            <p:nvPr/>
          </p:nvSpPr>
          <p:spPr>
            <a:xfrm>
              <a:off x="1054968" y="2434162"/>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Lợi</a:t>
              </a:r>
              <a:r>
                <a:rPr lang="en-US" sz="1800" dirty="0" smtClean="0">
                  <a:latin typeface="iCiel Cadena" panose="02000503000000020004" pitchFamily="2" charset="0"/>
                </a:rPr>
                <a:t> </a:t>
              </a:r>
              <a:r>
                <a:rPr lang="en-US" sz="1800" dirty="0" err="1" smtClean="0">
                  <a:latin typeface="iCiel Cadena" panose="02000503000000020004" pitchFamily="2" charset="0"/>
                </a:rPr>
                <a:t>ích</a:t>
              </a:r>
              <a:r>
                <a:rPr lang="en-US" sz="1800" dirty="0" smtClean="0">
                  <a:latin typeface="iCiel Cadena" panose="02000503000000020004" pitchFamily="2" charset="0"/>
                </a:rPr>
                <a:t> </a:t>
              </a:r>
              <a:r>
                <a:rPr lang="en-US" sz="1800" dirty="0" err="1" smtClean="0">
                  <a:latin typeface="iCiel Cadena" panose="02000503000000020004" pitchFamily="2" charset="0"/>
                </a:rPr>
                <a:t>khi</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r>
                <a:rPr lang="en-US" sz="1800" dirty="0" smtClean="0">
                  <a:latin typeface="iCiel Cadena" panose="02000503000000020004" pitchFamily="2" charset="0"/>
                </a:rPr>
                <a:t> W3.CSS</a:t>
              </a:r>
              <a:endParaRPr lang="vi-VN" sz="1800" dirty="0">
                <a:latin typeface="iCiel Cadena" panose="02000503000000020004" pitchFamily="2" charset="0"/>
              </a:endParaRPr>
            </a:p>
          </p:txBody>
        </p:sp>
        <p:sp>
          <p:nvSpPr>
            <p:cNvPr id="11" name="TextBox 10"/>
            <p:cNvSpPr txBox="1"/>
            <p:nvPr/>
          </p:nvSpPr>
          <p:spPr>
            <a:xfrm>
              <a:off x="1403648" y="2692925"/>
              <a:ext cx="2295821" cy="1815882"/>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Miễn</a:t>
              </a:r>
              <a:r>
                <a:rPr lang="en-US" dirty="0" smtClean="0">
                  <a:latin typeface="iCiel Cadena" panose="02000503000000020004" pitchFamily="2" charset="0"/>
                </a:rPr>
                <a:t> </a:t>
              </a:r>
              <a:r>
                <a:rPr lang="en-US" dirty="0" err="1" smtClean="0">
                  <a:latin typeface="iCiel Cadena" panose="02000503000000020004" pitchFamily="2" charset="0"/>
                </a:rPr>
                <a:t>phí</a:t>
              </a:r>
              <a:r>
                <a:rPr lang="en-US" dirty="0" smtClean="0">
                  <a:latin typeface="iCiel Cadena" panose="02000503000000020004" pitchFamily="2" charset="0"/>
                </a:rPr>
                <a:t>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dễ</a:t>
              </a:r>
              <a:r>
                <a:rPr lang="en-US" dirty="0" smtClean="0">
                  <a:latin typeface="iCiel Cadena" panose="02000503000000020004" pitchFamily="2" charset="0"/>
                </a:rPr>
                <a:t> </a:t>
              </a:r>
              <a:r>
                <a:rPr lang="en-US" dirty="0" err="1" smtClean="0">
                  <a:latin typeface="iCiel Cadena" panose="02000503000000020004" pitchFamily="2" charset="0"/>
                </a:rPr>
                <a:t>sử</a:t>
              </a:r>
              <a:r>
                <a:rPr lang="en-US" dirty="0" smtClean="0">
                  <a:latin typeface="iCiel Cadena" panose="02000503000000020004" pitchFamily="2" charset="0"/>
                </a:rPr>
                <a:t> </a:t>
              </a:r>
              <a:r>
                <a:rPr lang="en-US" dirty="0" err="1" smtClean="0">
                  <a:latin typeface="iCiel Cadena" panose="02000503000000020004" pitchFamily="2" charset="0"/>
                </a:rPr>
                <a:t>dụng</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Kích</a:t>
              </a:r>
              <a:r>
                <a:rPr lang="en-US" dirty="0" smtClean="0">
                  <a:latin typeface="iCiel Cadena" panose="02000503000000020004" pitchFamily="2" charset="0"/>
                </a:rPr>
                <a:t> </a:t>
              </a:r>
              <a:r>
                <a:rPr lang="en-US" dirty="0" err="1" smtClean="0">
                  <a:latin typeface="iCiel Cadena" panose="02000503000000020004" pitchFamily="2" charset="0"/>
                </a:rPr>
                <a:t>thước</a:t>
              </a:r>
              <a:r>
                <a:rPr lang="en-US" dirty="0" smtClean="0">
                  <a:latin typeface="iCiel Cadena" panose="02000503000000020004" pitchFamily="2" charset="0"/>
                </a:rPr>
                <a:t> </a:t>
              </a:r>
              <a:r>
                <a:rPr lang="en-US" dirty="0" err="1" smtClean="0">
                  <a:latin typeface="iCiel Cadena" panose="02000503000000020004" pitchFamily="2" charset="0"/>
                </a:rPr>
                <a:t>nhỏ</a:t>
              </a:r>
              <a:r>
                <a:rPr lang="en-US" dirty="0" smtClean="0">
                  <a:latin typeface="iCiel Cadena" panose="02000503000000020004" pitchFamily="2" charset="0"/>
                </a:rPr>
                <a:t> </a:t>
              </a:r>
              <a:r>
                <a:rPr lang="en-US" dirty="0" err="1" smtClean="0">
                  <a:latin typeface="iCiel Cadena" panose="02000503000000020004" pitchFamily="2" charset="0"/>
                </a:rPr>
                <a:t>gọn</a:t>
              </a:r>
              <a:r>
                <a:rPr lang="en-US" dirty="0" smtClean="0">
                  <a:latin typeface="iCiel Cadena" panose="02000503000000020004" pitchFamily="2" charset="0"/>
                </a:rPr>
                <a:t> </a:t>
              </a: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Tùy</a:t>
              </a:r>
              <a:r>
                <a:rPr lang="en-US" dirty="0" smtClean="0">
                  <a:latin typeface="iCiel Cadena" panose="02000503000000020004" pitchFamily="2" charset="0"/>
                </a:rPr>
                <a:t> </a:t>
              </a:r>
              <a:r>
                <a:rPr lang="en-US" dirty="0" err="1" smtClean="0">
                  <a:latin typeface="iCiel Cadena" panose="02000503000000020004" pitchFamily="2" charset="0"/>
                </a:rPr>
                <a:t>chỉnh</a:t>
              </a:r>
              <a:r>
                <a:rPr lang="en-US" dirty="0" smtClean="0">
                  <a:latin typeface="iCiel Cadena" panose="02000503000000020004" pitchFamily="2" charset="0"/>
                </a:rPr>
                <a:t> </a:t>
              </a:r>
              <a:r>
                <a:rPr lang="en-US" dirty="0" err="1" smtClean="0">
                  <a:latin typeface="iCiel Cadena" panose="02000503000000020004" pitchFamily="2" charset="0"/>
                </a:rPr>
                <a:t>linh</a:t>
              </a:r>
              <a:r>
                <a:rPr lang="en-US" dirty="0" smtClean="0">
                  <a:latin typeface="iCiel Cadena" panose="02000503000000020004" pitchFamily="2" charset="0"/>
                </a:rPr>
                <a:t> </a:t>
              </a:r>
              <a:r>
                <a:rPr lang="en-US" dirty="0" err="1" smtClean="0">
                  <a:latin typeface="iCiel Cadena" panose="02000503000000020004" pitchFamily="2" charset="0"/>
                </a:rPr>
                <a:t>hoạt</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Hỗ</a:t>
              </a:r>
              <a:r>
                <a:rPr lang="en-US" dirty="0" smtClean="0">
                  <a:latin typeface="iCiel Cadena" panose="02000503000000020004" pitchFamily="2" charset="0"/>
                </a:rPr>
                <a:t> </a:t>
              </a:r>
              <a:r>
                <a:rPr lang="en-US" dirty="0" err="1" smtClean="0">
                  <a:latin typeface="iCiel Cadena" panose="02000503000000020004" pitchFamily="2" charset="0"/>
                </a:rPr>
                <a:t>trợ</a:t>
              </a:r>
              <a:r>
                <a:rPr lang="en-US" dirty="0" smtClean="0">
                  <a:latin typeface="iCiel Cadena" panose="02000503000000020004" pitchFamily="2" charset="0"/>
                </a:rPr>
                <a:t> responsive web</a:t>
              </a:r>
              <a:endParaRPr lang="vi-VN" dirty="0">
                <a:latin typeface="iCiel Cadena" panose="02000503000000020004" pitchFamily="2" charset="0"/>
              </a:endParaRPr>
            </a:p>
          </p:txBody>
        </p:sp>
      </p:grpSp>
    </p:spTree>
    <p:extLst>
      <p:ext uri="{BB962C8B-B14F-4D97-AF65-F5344CB8AC3E}">
        <p14:creationId xmlns:p14="http://schemas.microsoft.com/office/powerpoint/2010/main" val="21493607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3643946" cy="461665"/>
          </a:xfrm>
          <a:prstGeom prst="rect">
            <a:avLst/>
          </a:prstGeom>
          <a:noFill/>
        </p:spPr>
        <p:txBody>
          <a:bodyPr wrap="none" rtlCol="0" anchor="ctr">
            <a:spAutoFit/>
          </a:bodyPr>
          <a:lstStyle/>
          <a:p>
            <a:r>
              <a:rPr lang="en-US" sz="2400" dirty="0" smtClean="0">
                <a:latin typeface="iCiel Cadena" panose="02000503000000020004" pitchFamily="2" charset="0"/>
              </a:rPr>
              <a:t>2.2. </a:t>
            </a:r>
            <a:r>
              <a:rPr lang="en-US" sz="2400" dirty="0" err="1" smtClean="0">
                <a:latin typeface="iCiel Cadena" panose="02000503000000020004" pitchFamily="2" charset="0"/>
              </a:rPr>
              <a:t>Cách</a:t>
            </a:r>
            <a:r>
              <a:rPr lang="en-US" sz="2400" dirty="0" smtClean="0">
                <a:latin typeface="iCiel Cadena" panose="02000503000000020004" pitchFamily="2" charset="0"/>
              </a:rPr>
              <a:t> </a:t>
            </a:r>
            <a:r>
              <a:rPr lang="en-US" sz="2400" dirty="0" err="1" smtClean="0">
                <a:latin typeface="iCiel Cadena" panose="02000503000000020004" pitchFamily="2" charset="0"/>
              </a:rPr>
              <a:t>sử</a:t>
            </a:r>
            <a:r>
              <a:rPr lang="en-US" sz="2400" dirty="0" smtClean="0">
                <a:latin typeface="iCiel Cadena" panose="02000503000000020004" pitchFamily="2" charset="0"/>
              </a:rPr>
              <a:t> </a:t>
            </a:r>
            <a:r>
              <a:rPr lang="en-US" sz="2400" dirty="0" err="1" smtClean="0">
                <a:latin typeface="iCiel Cadena" panose="02000503000000020004" pitchFamily="2" charset="0"/>
              </a:rPr>
              <a:t>dụng</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0" name="TextBox 9"/>
          <p:cNvSpPr txBox="1"/>
          <p:nvPr/>
        </p:nvSpPr>
        <p:spPr>
          <a:xfrm>
            <a:off x="1043608" y="992576"/>
            <a:ext cx="1157689" cy="369332"/>
          </a:xfrm>
          <a:prstGeom prst="rect">
            <a:avLst/>
          </a:prstGeom>
          <a:noFill/>
        </p:spPr>
        <p:txBody>
          <a:bodyPr wrap="none" rtlCol="0" anchor="ctr">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1</a:t>
            </a:r>
            <a:endParaRPr lang="vi-VN" sz="1800" dirty="0">
              <a:latin typeface="iCiel Cadena" panose="02000503000000020004" pitchFamily="2" charset="0"/>
            </a:endParaRPr>
          </a:p>
        </p:txBody>
      </p:sp>
      <p:sp>
        <p:nvSpPr>
          <p:cNvPr id="11" name="TextBox 10"/>
          <p:cNvSpPr txBox="1"/>
          <p:nvPr/>
        </p:nvSpPr>
        <p:spPr>
          <a:xfrm>
            <a:off x="1043608" y="2427734"/>
            <a:ext cx="1116011" cy="369332"/>
          </a:xfrm>
          <a:prstGeom prst="rect">
            <a:avLst/>
          </a:prstGeom>
          <a:noFill/>
        </p:spPr>
        <p:txBody>
          <a:bodyPr wrap="none" rtlCol="0" anchor="ctr">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2</a:t>
            </a:r>
            <a:endParaRPr lang="vi-VN" sz="1800" dirty="0">
              <a:latin typeface="iCiel Cadena" panose="02000503000000020004" pitchFamily="2" charset="0"/>
            </a:endParaRPr>
          </a:p>
        </p:txBody>
      </p:sp>
      <p:sp>
        <p:nvSpPr>
          <p:cNvPr id="15" name="Rectangle 14"/>
          <p:cNvSpPr/>
          <p:nvPr/>
        </p:nvSpPr>
        <p:spPr>
          <a:xfrm>
            <a:off x="1332537" y="1469119"/>
            <a:ext cx="7012873" cy="307777"/>
          </a:xfrm>
          <a:prstGeom prst="rect">
            <a:avLst/>
          </a:prstGeom>
        </p:spPr>
        <p:txBody>
          <a:bodyPr wrap="square">
            <a:spAutoFit/>
          </a:bodyPr>
          <a:lstStyle/>
          <a:p>
            <a:pPr algn="just"/>
            <a:r>
              <a:rPr lang="en-US" dirty="0" err="1">
                <a:latin typeface="iCiel Cadena" panose="02000503000000020004" pitchFamily="2" charset="0"/>
              </a:rPr>
              <a:t>Thêm</a:t>
            </a:r>
            <a:r>
              <a:rPr lang="en-US" dirty="0">
                <a:latin typeface="iCiel Cadena" panose="02000503000000020004" pitchFamily="2" charset="0"/>
              </a:rPr>
              <a:t> </a:t>
            </a:r>
            <a:r>
              <a:rPr lang="en-US" dirty="0" err="1">
                <a:latin typeface="iCiel Cadena" panose="02000503000000020004" pitchFamily="2" charset="0"/>
              </a:rPr>
              <a:t>liên</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từ</a:t>
            </a:r>
            <a:r>
              <a:rPr lang="en-US" dirty="0">
                <a:latin typeface="iCiel Cadena" panose="02000503000000020004" pitchFamily="2" charset="0"/>
              </a:rPr>
              <a:t> website W3Schools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web</a:t>
            </a:r>
            <a:endParaRPr lang="vi-VN" dirty="0">
              <a:latin typeface="iCiel Cadena" panose="02000503000000020004" pitchFamily="2" charset="0"/>
            </a:endParaRPr>
          </a:p>
        </p:txBody>
      </p:sp>
      <p:sp>
        <p:nvSpPr>
          <p:cNvPr id="16" name="Rectangle 15"/>
          <p:cNvSpPr/>
          <p:nvPr/>
        </p:nvSpPr>
        <p:spPr>
          <a:xfrm>
            <a:off x="1332536" y="2931790"/>
            <a:ext cx="7012873" cy="738664"/>
          </a:xfrm>
          <a:prstGeom prst="rect">
            <a:avLst/>
          </a:prstGeom>
        </p:spPr>
        <p:txBody>
          <a:bodyPr wrap="square">
            <a:spAutoFit/>
          </a:bodyPr>
          <a:lstStyle/>
          <a:p>
            <a:pPr algn="just"/>
            <a:r>
              <a:rPr lang="en-US" dirty="0" err="1" smtClean="0">
                <a:latin typeface="iCiel Cadena" panose="02000503000000020004" pitchFamily="2" charset="0"/>
              </a:rPr>
              <a:t>Toàn</a:t>
            </a:r>
            <a:r>
              <a:rPr lang="en-US" dirty="0" smtClean="0">
                <a:latin typeface="iCiel Cadena" panose="02000503000000020004" pitchFamily="2" charset="0"/>
              </a:rPr>
              <a:t> </a:t>
            </a:r>
            <a:r>
              <a:rPr lang="en-US" dirty="0" err="1">
                <a:latin typeface="iCiel Cadena" panose="02000503000000020004" pitchFamily="2" charset="0"/>
              </a:rPr>
              <a:t>bộ</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tại</a:t>
            </a:r>
            <a:r>
              <a:rPr lang="en-US" dirty="0">
                <a:latin typeface="iCiel Cadena" panose="02000503000000020004" pitchFamily="2" charset="0"/>
              </a:rPr>
              <a:t> </a:t>
            </a:r>
            <a:r>
              <a:rPr lang="en-US" dirty="0" err="1">
                <a:latin typeface="iCiel Cadena" panose="02000503000000020004" pitchFamily="2" charset="0"/>
              </a:rPr>
              <a:t>địa</a:t>
            </a:r>
            <a:r>
              <a:rPr lang="en-US" dirty="0">
                <a:latin typeface="iCiel Cadena" panose="02000503000000020004" pitchFamily="2" charset="0"/>
              </a:rPr>
              <a:t> </a:t>
            </a:r>
            <a:r>
              <a:rPr lang="en-US" dirty="0" err="1">
                <a:latin typeface="iCiel Cadena" panose="02000503000000020004" pitchFamily="2" charset="0"/>
              </a:rPr>
              <a:t>chỉ</a:t>
            </a:r>
            <a:r>
              <a:rPr lang="en-US" dirty="0">
                <a:latin typeface="iCiel Cadena" panose="02000503000000020004" pitchFamily="2" charset="0"/>
              </a:rPr>
              <a:t> </a:t>
            </a:r>
            <a:r>
              <a:rPr lang="en-US" u="sng" dirty="0">
                <a:latin typeface="iCiel Cadena" panose="02000503000000020004" pitchFamily="2" charset="0"/>
                <a:hlinkClick r:id="rId2"/>
              </a:rPr>
              <a:t>https://www.w3schools.com/w3css/4/w3.css</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file CSS </a:t>
            </a:r>
            <a:r>
              <a:rPr lang="en-US" dirty="0" err="1">
                <a:latin typeface="iCiel Cadena" panose="02000503000000020004" pitchFamily="2" charset="0"/>
              </a:rPr>
              <a:t>để</a:t>
            </a:r>
            <a:r>
              <a:rPr lang="en-US" dirty="0">
                <a:latin typeface="iCiel Cadena" panose="02000503000000020004" pitchFamily="2" charset="0"/>
              </a:rPr>
              <a:t> </a:t>
            </a:r>
            <a:r>
              <a:rPr lang="en-US" dirty="0" err="1" smtClean="0">
                <a:latin typeface="iCiel Cadena" panose="02000503000000020004" pitchFamily="2" charset="0"/>
              </a:rPr>
              <a:t>chứa</a:t>
            </a:r>
            <a:r>
              <a:rPr lang="en-US" dirty="0" smtClean="0">
                <a:latin typeface="iCiel Cadena" panose="02000503000000020004" pitchFamily="2" charset="0"/>
              </a:rPr>
              <a:t> </a:t>
            </a:r>
            <a:r>
              <a:rPr lang="en-US" dirty="0" err="1">
                <a:latin typeface="iCiel Cadena" panose="02000503000000020004" pitchFamily="2" charset="0"/>
              </a:rPr>
              <a:t>chúng</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tiến</a:t>
            </a:r>
            <a:r>
              <a:rPr lang="en-US" dirty="0">
                <a:latin typeface="iCiel Cadena" panose="02000503000000020004" pitchFamily="2" charset="0"/>
              </a:rPr>
              <a:t> </a:t>
            </a:r>
            <a:r>
              <a:rPr lang="en-US" dirty="0" err="1">
                <a:latin typeface="iCiel Cadena" panose="02000503000000020004" pitchFamily="2" charset="0"/>
              </a:rPr>
              <a:t>hành</a:t>
            </a:r>
            <a:r>
              <a:rPr lang="en-US" dirty="0">
                <a:latin typeface="iCiel Cadena" panose="02000503000000020004" pitchFamily="2" charset="0"/>
              </a:rPr>
              <a:t> </a:t>
            </a:r>
            <a:r>
              <a:rPr lang="en-US" dirty="0" err="1">
                <a:latin typeface="iCiel Cadena" panose="02000503000000020004" pitchFamily="2" charset="0"/>
              </a:rPr>
              <a:t>gọi</a:t>
            </a:r>
            <a:r>
              <a:rPr lang="en-US" dirty="0">
                <a:latin typeface="iCiel Cadena" panose="02000503000000020004" pitchFamily="2" charset="0"/>
              </a:rPr>
              <a:t> file </a:t>
            </a:r>
            <a:r>
              <a:rPr lang="en-US" dirty="0" err="1">
                <a:latin typeface="iCiel Cadena" panose="02000503000000020004" pitchFamily="2" charset="0"/>
              </a:rPr>
              <a:t>đó</a:t>
            </a:r>
            <a:r>
              <a:rPr lang="en-US" dirty="0">
                <a:latin typeface="iCiel Cadena" panose="02000503000000020004" pitchFamily="2" charset="0"/>
              </a:rPr>
              <a:t>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để</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1937046383"/>
              </p:ext>
            </p:extLst>
          </p:nvPr>
        </p:nvGraphicFramePr>
        <p:xfrm>
          <a:off x="1314071" y="1923678"/>
          <a:ext cx="7239000" cy="325582"/>
        </p:xfrm>
        <a:graphic>
          <a:graphicData uri="http://schemas.openxmlformats.org/drawingml/2006/table">
            <a:tbl>
              <a:tblPr/>
              <a:tblGrid>
                <a:gridCol w="7239000"/>
              </a:tblGrid>
              <a:tr h="32558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="https://www.w3schools.com/w3css/4/w3.css"&gt;</a:t>
                      </a: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936279067"/>
              </p:ext>
            </p:extLst>
          </p:nvPr>
        </p:nvGraphicFramePr>
        <p:xfrm>
          <a:off x="1331640" y="3867894"/>
          <a:ext cx="7235909" cy="332509"/>
        </p:xfrm>
        <a:graphic>
          <a:graphicData uri="http://schemas.openxmlformats.org/drawingml/2006/table">
            <a:tbl>
              <a:tblPr/>
              <a:tblGrid>
                <a:gridCol w="7235909"/>
              </a:tblGrid>
              <a:tr h="33250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="w3.css"&gt;</a:t>
                      </a:r>
                      <a:endParaRPr lang="vi-VN" b="1" dirty="0" smtClean="0">
                        <a:solidFill>
                          <a:srgbClr val="002060"/>
                        </a:solidFill>
                        <a:latin typeface="Consolas" panose="020B0609020204030204" pitchFamily="49" charset="0"/>
                      </a:endParaRP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spTree>
    <p:extLst>
      <p:ext uri="{BB962C8B-B14F-4D97-AF65-F5344CB8AC3E}">
        <p14:creationId xmlns:p14="http://schemas.microsoft.com/office/powerpoint/2010/main" val="8008367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4" name="TextBox 3"/>
          <p:cNvSpPr txBox="1"/>
          <p:nvPr/>
        </p:nvSpPr>
        <p:spPr>
          <a:xfrm>
            <a:off x="1043608" y="992576"/>
            <a:ext cx="1497526" cy="369332"/>
          </a:xfrm>
          <a:prstGeom prst="rect">
            <a:avLst/>
          </a:prstGeom>
          <a:noFill/>
        </p:spPr>
        <p:txBody>
          <a:bodyPr wrap="none" rtlCol="0" anchor="ctr">
            <a:spAutoFit/>
          </a:bodyPr>
          <a:lstStyle/>
          <a:p>
            <a:r>
              <a:rPr lang="en-US" sz="1800" dirty="0" smtClean="0">
                <a:latin typeface="iCiel Cadena" panose="02000503000000020004" pitchFamily="2" charset="0"/>
              </a:rPr>
              <a:t>2.3.1. Button</a:t>
            </a:r>
            <a:endParaRPr lang="vi-VN" sz="1800" dirty="0">
              <a:latin typeface="iCiel Cadena" panose="02000503000000020004"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851" y="2707761"/>
            <a:ext cx="1571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41" y="2672796"/>
            <a:ext cx="1661542" cy="5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902961611"/>
              </p:ext>
            </p:extLst>
          </p:nvPr>
        </p:nvGraphicFramePr>
        <p:xfrm>
          <a:off x="1187624" y="1995686"/>
          <a:ext cx="6768752" cy="518160"/>
        </p:xfrm>
        <a:graphic>
          <a:graphicData uri="http://schemas.openxmlformats.org/drawingml/2006/table">
            <a:tbl>
              <a:tblPr/>
              <a:tblGrid>
                <a:gridCol w="6768752"/>
              </a:tblGrid>
              <a:tr h="512618">
                <a:tc>
                  <a:txBody>
                    <a:bodyPr/>
                    <a:lstStyle/>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w3-black"&gt;Button Button&lt;/button&gt;</a:t>
                      </a:r>
                      <a:endParaRPr lang="vi-VN" b="1" dirty="0" smtClean="0">
                        <a:solidFill>
                          <a:srgbClr val="002060"/>
                        </a:solidFill>
                        <a:latin typeface="Consolas" panose="020B0609020204030204" pitchFamily="49" charset="0"/>
                      </a:endParaRPr>
                    </a:p>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="w3-btn w3-black"&gt;Button Button&lt;/button&gt;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47983576"/>
              </p:ext>
            </p:extLst>
          </p:nvPr>
        </p:nvGraphicFramePr>
        <p:xfrm>
          <a:off x="1187624" y="3427841"/>
          <a:ext cx="6768752" cy="351925"/>
        </p:xfrm>
        <a:graphic>
          <a:graphicData uri="http://schemas.openxmlformats.org/drawingml/2006/table">
            <a:tbl>
              <a:tblPr/>
              <a:tblGrid>
                <a:gridCol w="6768752"/>
              </a:tblGrid>
              <a:tr h="3519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w3-border w3-hover-purple"&gt;Pink&lt;/button&gt;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892" y="3967901"/>
            <a:ext cx="1724399" cy="50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187624" y="1387676"/>
            <a:ext cx="6782753" cy="523220"/>
          </a:xfrm>
          <a:prstGeom prst="rect">
            <a:avLst/>
          </a:prstGeom>
        </p:spPr>
        <p:txBody>
          <a:bodyPr wrap="square">
            <a:spAutoFit/>
          </a:bodyPr>
          <a:lstStyle/>
          <a:p>
            <a:pPr algn="just"/>
            <a:r>
              <a:rPr lang="vi-VN" dirty="0" smtClean="0">
                <a:latin typeface="iCiel Cadena" panose="02000503000000020004" pitchFamily="2" charset="0"/>
              </a:rPr>
              <a:t>Button</a:t>
            </a:r>
            <a:r>
              <a:rPr lang="en-US" dirty="0" smtClean="0">
                <a:latin typeface="iCiel Cadena" panose="02000503000000020004" pitchFamily="2" charset="0"/>
              </a:rPr>
              <a:t> </a:t>
            </a:r>
            <a:r>
              <a:rPr lang="en-US" dirty="0" err="1">
                <a:latin typeface="iCiel Cadena" panose="02000503000000020004" pitchFamily="2" charset="0"/>
              </a:rPr>
              <a:t>rất</a:t>
            </a:r>
            <a:r>
              <a:rPr lang="en-US" dirty="0">
                <a:latin typeface="iCiel Cadena" panose="02000503000000020004" pitchFamily="2" charset="0"/>
              </a:rPr>
              <a:t> </a:t>
            </a:r>
            <a:r>
              <a:rPr lang="en-US" dirty="0" err="1">
                <a:latin typeface="iCiel Cadena" panose="02000503000000020004" pitchFamily="2" charset="0"/>
              </a:rPr>
              <a:t>đa</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a:t>
            </a:r>
            <a:r>
              <a:rPr lang="en-US" dirty="0" err="1">
                <a:latin typeface="iCiel Cadena" panose="02000503000000020004" pitchFamily="2" charset="0"/>
              </a:rPr>
              <a:t>về</a:t>
            </a:r>
            <a:r>
              <a:rPr lang="en-US" dirty="0">
                <a:latin typeface="iCiel Cadena" panose="02000503000000020004" pitchFamily="2" charset="0"/>
              </a:rPr>
              <a:t> </a:t>
            </a:r>
            <a:r>
              <a:rPr lang="en-US" dirty="0" err="1">
                <a:latin typeface="iCiel Cadena" panose="02000503000000020004" pitchFamily="2" charset="0"/>
              </a:rPr>
              <a:t>kích</a:t>
            </a:r>
            <a:r>
              <a:rPr lang="en-US" dirty="0">
                <a:latin typeface="iCiel Cadena" panose="02000503000000020004" pitchFamily="2" charset="0"/>
              </a:rPr>
              <a:t> </a:t>
            </a:r>
            <a:r>
              <a:rPr lang="en-US" dirty="0" err="1">
                <a:latin typeface="iCiel Cadena" panose="02000503000000020004" pitchFamily="2" charset="0"/>
              </a:rPr>
              <a:t>thước</a:t>
            </a:r>
            <a:r>
              <a:rPr lang="en-US" dirty="0">
                <a:latin typeface="iCiel Cadena" panose="02000503000000020004" pitchFamily="2" charset="0"/>
              </a:rPr>
              <a:t>, </a:t>
            </a:r>
            <a:r>
              <a:rPr lang="en-US" dirty="0" err="1">
                <a:latin typeface="iCiel Cadena" panose="02000503000000020004" pitchFamily="2" charset="0"/>
              </a:rPr>
              <a:t>phong</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hợp</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nhiều</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khác</a:t>
            </a:r>
            <a:r>
              <a:rPr lang="en-US" dirty="0">
                <a:latin typeface="iCiel Cadena" panose="02000503000000020004" pitchFamily="2" charset="0"/>
              </a:rPr>
              <a:t> </a:t>
            </a:r>
            <a:r>
              <a:rPr lang="en-US" dirty="0" err="1">
                <a:latin typeface="iCiel Cadena" panose="02000503000000020004" pitchFamily="2" charset="0"/>
              </a:rPr>
              <a:t>nhau</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W3.CSS.</a:t>
            </a:r>
            <a:endParaRPr lang="vi-VN" dirty="0">
              <a:latin typeface="iCiel Cadena" panose="02000503000000020004" pitchFamily="2" charset="0"/>
            </a:endParaRPr>
          </a:p>
        </p:txBody>
      </p:sp>
    </p:spTree>
    <p:extLst>
      <p:ext uri="{BB962C8B-B14F-4D97-AF65-F5344CB8AC3E}">
        <p14:creationId xmlns:p14="http://schemas.microsoft.com/office/powerpoint/2010/main" val="367313931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492716" cy="369332"/>
          </a:xfrm>
          <a:prstGeom prst="rect">
            <a:avLst/>
          </a:prstGeom>
          <a:noFill/>
        </p:spPr>
        <p:txBody>
          <a:bodyPr wrap="none" rtlCol="0" anchor="ctr">
            <a:spAutoFit/>
          </a:bodyPr>
          <a:lstStyle/>
          <a:p>
            <a:r>
              <a:rPr lang="en-US" sz="1800" dirty="0" smtClean="0">
                <a:latin typeface="iCiel Cadena" panose="02000503000000020004" pitchFamily="2" charset="0"/>
              </a:rPr>
              <a:t>2.3.2. Layout</a:t>
            </a:r>
            <a:endParaRPr lang="vi-VN" sz="1800" dirty="0">
              <a:latin typeface="iCiel Cadena" panose="02000503000000020004" pitchFamily="2" charset="0"/>
            </a:endParaRPr>
          </a:p>
        </p:txBody>
      </p:sp>
      <p:sp>
        <p:nvSpPr>
          <p:cNvPr id="8" name="Rectangle 7"/>
          <p:cNvSpPr/>
          <p:nvPr/>
        </p:nvSpPr>
        <p:spPr>
          <a:xfrm>
            <a:off x="1187624" y="1387676"/>
            <a:ext cx="6782753" cy="307777"/>
          </a:xfrm>
          <a:prstGeom prst="rect">
            <a:avLst/>
          </a:prstGeom>
        </p:spPr>
        <p:txBody>
          <a:bodyPr wrap="square">
            <a:spAutoFit/>
          </a:bodyPr>
          <a:lstStyle/>
          <a:p>
            <a:r>
              <a:rPr lang="en-US" dirty="0">
                <a:latin typeface="iCiel Cadena" panose="02000503000000020004" pitchFamily="2" charset="0"/>
              </a:rPr>
              <a:t>Layout </a:t>
            </a:r>
            <a:r>
              <a:rPr lang="en-US" dirty="0" err="1">
                <a:latin typeface="iCiel Cadena" panose="02000503000000020004" pitchFamily="2" charset="0"/>
              </a:rPr>
              <a:t>có</a:t>
            </a:r>
            <a:r>
              <a:rPr lang="en-US" dirty="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dùng</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xác</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phần</a:t>
            </a:r>
            <a:r>
              <a:rPr lang="en-US" dirty="0" smtClean="0">
                <a:latin typeface="iCiel Cadena" panose="02000503000000020004" pitchFamily="2" charset="0"/>
              </a:rPr>
              <a:t> </a:t>
            </a:r>
            <a:r>
              <a:rPr lang="en-US" dirty="0" err="1" smtClean="0">
                <a:latin typeface="iCiel Cadena" panose="02000503000000020004" pitchFamily="2" charset="0"/>
              </a:rPr>
              <a:t>tử</a:t>
            </a:r>
            <a:r>
              <a:rPr lang="en-US" dirty="0" smtClean="0">
                <a:latin typeface="iCiel Cadena" panose="02000503000000020004" pitchFamily="2" charset="0"/>
              </a:rPr>
              <a:t> </a:t>
            </a:r>
            <a:r>
              <a:rPr lang="en-US" dirty="0" err="1" smtClean="0">
                <a:latin typeface="iCiel Cadena" panose="02000503000000020004" pitchFamily="2" charset="0"/>
              </a:rPr>
              <a:t>khhiển</a:t>
            </a:r>
            <a:r>
              <a:rPr lang="en-US" dirty="0" smtClean="0">
                <a:latin typeface="iCiel Cadena" panose="02000503000000020004" pitchFamily="2" charset="0"/>
              </a:rPr>
              <a:t> </a:t>
            </a:r>
            <a:r>
              <a:rPr lang="en-US" dirty="0" err="1" smtClean="0">
                <a:latin typeface="iCiel Cadena" panose="02000503000000020004" pitchFamily="2" charset="0"/>
              </a:rPr>
              <a:t>thị</a:t>
            </a:r>
            <a:r>
              <a:rPr lang="en-US" dirty="0" smtClean="0">
                <a:latin typeface="iCiel Cadena" panose="02000503000000020004" pitchFamily="2" charset="0"/>
              </a:rPr>
              <a:t> </a:t>
            </a:r>
            <a:r>
              <a:rPr lang="en-US" dirty="0" err="1" smtClean="0">
                <a:latin typeface="iCiel Cadena" panose="02000503000000020004" pitchFamily="2" charset="0"/>
              </a:rPr>
              <a:t>theo</a:t>
            </a:r>
            <a:r>
              <a:rPr lang="en-US" dirty="0" smtClean="0">
                <a:latin typeface="iCiel Cadena" panose="02000503000000020004" pitchFamily="2" charset="0"/>
              </a:rPr>
              <a:t> </a:t>
            </a:r>
            <a:r>
              <a:rPr lang="en-US" dirty="0" err="1" smtClean="0">
                <a:latin typeface="iCiel Cadena" panose="02000503000000020004" pitchFamily="2" charset="0"/>
              </a:rPr>
              <a:t>chiều</a:t>
            </a:r>
            <a:r>
              <a:rPr lang="en-US" dirty="0" smtClean="0">
                <a:latin typeface="iCiel Cadena" panose="02000503000000020004" pitchFamily="2" charset="0"/>
              </a:rPr>
              <a:t> </a:t>
            </a:r>
            <a:r>
              <a:rPr lang="en-US" dirty="0" err="1" smtClean="0">
                <a:latin typeface="iCiel Cadena" panose="02000503000000020004" pitchFamily="2" charset="0"/>
              </a:rPr>
              <a:t>ngang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388799202"/>
              </p:ext>
            </p:extLst>
          </p:nvPr>
        </p:nvGraphicFramePr>
        <p:xfrm>
          <a:off x="1259632" y="1851670"/>
          <a:ext cx="6480720" cy="2595880"/>
        </p:xfrm>
        <a:graphic>
          <a:graphicData uri="http://schemas.openxmlformats.org/drawingml/2006/table">
            <a:tbl>
              <a:tblPr firstRow="1" bandRow="1">
                <a:tableStyleId>{24060A5D-5E42-44CD-B1A4-42361ADD70EF}</a:tableStyleId>
              </a:tblPr>
              <a:tblGrid>
                <a:gridCol w="1728192"/>
                <a:gridCol w="4752528"/>
              </a:tblGrid>
              <a:tr h="370840">
                <a:tc>
                  <a:txBody>
                    <a:bodyPr/>
                    <a:lstStyle/>
                    <a:p>
                      <a:pPr algn="ctr"/>
                      <a:r>
                        <a:rPr lang="en-US" b="1" dirty="0" err="1" smtClean="0">
                          <a:latin typeface="iCiel Cadena" panose="02000503000000020004" pitchFamily="2" charset="0"/>
                        </a:rPr>
                        <a:t>Lớp</a:t>
                      </a:r>
                      <a:endParaRPr lang="vi-VN" b="1" dirty="0">
                        <a:latin typeface="iCiel Cadena" panose="02000503000000020004" pitchFamily="2" charset="0"/>
                      </a:endParaRPr>
                    </a:p>
                  </a:txBody>
                  <a:tcPr anchor="ctr">
                    <a:solidFill>
                      <a:schemeClr val="tx2">
                        <a:lumMod val="85000"/>
                      </a:schemeClr>
                    </a:solidFill>
                  </a:tcPr>
                </a:tc>
                <a:tc>
                  <a:txBody>
                    <a:bodyPr/>
                    <a:lstStyle/>
                    <a:p>
                      <a:pPr algn="ctr"/>
                      <a:r>
                        <a:rPr lang="en-US" b="1" dirty="0" err="1" smtClean="0">
                          <a:latin typeface="iCiel Cadena" panose="02000503000000020004" pitchFamily="2" charset="0"/>
                        </a:rPr>
                        <a:t>Mô</a:t>
                      </a:r>
                      <a:r>
                        <a:rPr lang="en-US" b="1" baseline="0" dirty="0" smtClean="0">
                          <a:latin typeface="iCiel Cadena" panose="02000503000000020004" pitchFamily="2" charset="0"/>
                        </a:rPr>
                        <a:t> </a:t>
                      </a:r>
                      <a:r>
                        <a:rPr lang="en-US" b="1" baseline="0" dirty="0" err="1" smtClean="0">
                          <a:latin typeface="iCiel Cadena" panose="02000503000000020004" pitchFamily="2" charset="0"/>
                        </a:rPr>
                        <a:t>tả</a:t>
                      </a:r>
                      <a:endParaRPr lang="vi-VN" b="1" dirty="0">
                        <a:latin typeface="iCiel Cadena" panose="02000503000000020004" pitchFamily="2" charset="0"/>
                      </a:endParaRPr>
                    </a:p>
                  </a:txBody>
                  <a:tcPr anchor="ctr">
                    <a:solidFill>
                      <a:schemeClr val="tx2">
                        <a:lumMod val="85000"/>
                      </a:schemeClr>
                    </a:solidFill>
                  </a:tcP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w3-cell-row</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Vùng chứa các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Ô bố trí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w3-cell-top</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Căn </a:t>
                      </a:r>
                      <a:r>
                        <a:rPr lang="vi-VN" sz="1200" dirty="0">
                          <a:effectLst/>
                          <a:latin typeface="iCiel Cadena" panose="02000503000000020004" pitchFamily="2" charset="0"/>
                        </a:rPr>
                        <a:t>chỉnh nội dung ở đầu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w3-cell-middle</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theo chiều dọc giữa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w3-cell-bottom</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ở cuối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w3-mobile</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Thêm </a:t>
                      </a:r>
                      <a:r>
                        <a:rPr lang="vi-VN" sz="1200" dirty="0">
                          <a:effectLst/>
                          <a:latin typeface="iCiel Cadena" panose="02000503000000020004" pitchFamily="2" charset="0"/>
                        </a:rPr>
                        <a:t>khả năng phản hồi ưu tiên thiết bị di động vào một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bl>
          </a:graphicData>
        </a:graphic>
      </p:graphicFrame>
    </p:spTree>
    <p:extLst>
      <p:ext uri="{BB962C8B-B14F-4D97-AF65-F5344CB8AC3E}">
        <p14:creationId xmlns:p14="http://schemas.microsoft.com/office/powerpoint/2010/main" val="29265069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89811847"/>
              </p:ext>
            </p:extLst>
          </p:nvPr>
        </p:nvGraphicFramePr>
        <p:xfrm>
          <a:off x="1259631" y="1995686"/>
          <a:ext cx="6624737" cy="2468880"/>
        </p:xfrm>
        <a:graphic>
          <a:graphicData uri="http://schemas.openxmlformats.org/drawingml/2006/table">
            <a:tbl>
              <a:tblPr/>
              <a:tblGrid>
                <a:gridCol w="1800201"/>
                <a:gridCol w="4824536"/>
              </a:tblGrid>
              <a:tr h="0">
                <a:tc>
                  <a:txBody>
                    <a:bodyPr/>
                    <a:lstStyle/>
                    <a:p>
                      <a:pPr algn="ctr" fontAlgn="t"/>
                      <a:r>
                        <a:rPr lang="en-US" dirty="0" err="1" smtClean="0">
                          <a:solidFill>
                            <a:srgbClr val="000000"/>
                          </a:solidFill>
                          <a:effectLst/>
                          <a:latin typeface="iCiel Cadena" panose="02000503000000020004" pitchFamily="2" charset="0"/>
                        </a:rPr>
                        <a:t>Lớp</a:t>
                      </a:r>
                      <a:endParaRPr lang="vi-VN" dirty="0">
                        <a:solidFill>
                          <a:srgbClr val="000000"/>
                        </a:solidFill>
                        <a:effectLst/>
                        <a:latin typeface="iCiel Cadena" panose="02000503000000020004" pitchFamily="2" charset="0"/>
                      </a:endParaRP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c>
                  <a:txBody>
                    <a:bodyPr/>
                    <a:lstStyle/>
                    <a:p>
                      <a:pPr algn="ctr" fontAlgn="t"/>
                      <a:r>
                        <a:rPr lang="vi-VN" dirty="0" smtClean="0">
                          <a:solidFill>
                            <a:srgbClr val="000000"/>
                          </a:solidFill>
                          <a:effectLst/>
                          <a:latin typeface="iCiel Cadena" panose="02000503000000020004" pitchFamily="2" charset="0"/>
                        </a:rPr>
                        <a:t>Mô</a:t>
                      </a:r>
                      <a:r>
                        <a:rPr lang="vi-VN" baseline="0" dirty="0" smtClean="0">
                          <a:solidFill>
                            <a:srgbClr val="000000"/>
                          </a:solidFill>
                          <a:effectLst/>
                          <a:latin typeface="iCiel Cadena" panose="02000503000000020004" pitchFamily="2" charset="0"/>
                        </a:rPr>
                        <a:t> tả</a:t>
                      </a:r>
                      <a:endParaRPr lang="vi-VN"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r>
              <a:tr h="0">
                <a:tc>
                  <a:txBody>
                    <a:bodyPr/>
                    <a:lstStyle/>
                    <a:p>
                      <a:pPr algn="l" fontAlgn="t"/>
                      <a:r>
                        <a:rPr lang="vi-VN" sz="1200" dirty="0">
                          <a:solidFill>
                            <a:srgbClr val="000000"/>
                          </a:solidFill>
                          <a:effectLst/>
                          <a:latin typeface="iCiel Cadena" panose="02000503000000020004" pitchFamily="2" charset="0"/>
                        </a:rPr>
                        <a:t>w3-table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Vùng chứa cho bảng HTML</a:t>
                      </a:r>
                      <a:endParaRPr lang="en-US"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w3-striped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sọc</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a:t>
                      </a:r>
                      <a:r>
                        <a:rPr lang="vi-VN" sz="1200" b="0" i="0" u="none" strike="noStrike" cap="none" baseline="0" dirty="0" smtClean="0">
                          <a:solidFill>
                            <a:srgbClr val="000000"/>
                          </a:solidFill>
                          <a:effectLst/>
                          <a:latin typeface="iCiel Cadena" panose="02000503000000020004" pitchFamily="2" charset="0"/>
                          <a:ea typeface="+mn-ea"/>
                          <a:cs typeface="+mn-cs"/>
                          <a:sym typeface="Arial"/>
                        </a:rPr>
                        <a:t> có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Đường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w3-centered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dirty="0" smtClean="0">
                          <a:solidFill>
                            <a:srgbClr val="000000"/>
                          </a:solidFill>
                          <a:effectLst/>
                          <a:latin typeface="iCiel Cadena" panose="02000503000000020004" pitchFamily="2" charset="0"/>
                        </a:rPr>
                        <a:t>Nội </a:t>
                      </a:r>
                      <a:r>
                        <a:rPr lang="vi-VN" sz="1200" dirty="0">
                          <a:solidFill>
                            <a:srgbClr val="000000"/>
                          </a:solidFill>
                          <a:effectLst/>
                          <a:latin typeface="iCiel Cadena" panose="02000503000000020004" pitchFamily="2" charset="0"/>
                        </a:rPr>
                        <a:t>dung bảng được căn giữa</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w3-hoverable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di chuột</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w3-table-all</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Đặt tất cả thuộc tính</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r>
            </a:tbl>
          </a:graphicData>
        </a:graphic>
      </p:graphicFrame>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367682" cy="369332"/>
          </a:xfrm>
          <a:prstGeom prst="rect">
            <a:avLst/>
          </a:prstGeom>
          <a:noFill/>
        </p:spPr>
        <p:txBody>
          <a:bodyPr wrap="none" rtlCol="0" anchor="ctr">
            <a:spAutoFit/>
          </a:bodyPr>
          <a:lstStyle/>
          <a:p>
            <a:r>
              <a:rPr lang="en-US" sz="1800" dirty="0" smtClean="0">
                <a:latin typeface="iCiel Cadena" panose="02000503000000020004" pitchFamily="2" charset="0"/>
              </a:rPr>
              <a:t>2.3.3. Table</a:t>
            </a:r>
            <a:endParaRPr lang="vi-VN" sz="1800" dirty="0">
              <a:latin typeface="iCiel Cadena" panose="02000503000000020004" pitchFamily="2" charset="0"/>
            </a:endParaRPr>
          </a:p>
        </p:txBody>
      </p:sp>
      <p:sp>
        <p:nvSpPr>
          <p:cNvPr id="7" name="Rectangle 6"/>
          <p:cNvSpPr/>
          <p:nvPr/>
        </p:nvSpPr>
        <p:spPr>
          <a:xfrm>
            <a:off x="1187624" y="1387676"/>
            <a:ext cx="6782753" cy="523220"/>
          </a:xfrm>
          <a:prstGeom prst="rect">
            <a:avLst/>
          </a:prstGeom>
        </p:spPr>
        <p:txBody>
          <a:bodyPr wrap="square">
            <a:spAutoFit/>
          </a:bodyPr>
          <a:lstStyle/>
          <a:p>
            <a:r>
              <a:rPr lang="en-US" dirty="0" smtClean="0">
                <a:latin typeface="iCiel Cadena" panose="02000503000000020004" pitchFamily="2" charset="0"/>
              </a:rPr>
              <a:t>Table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a:t>
            </a:r>
            <a:r>
              <a:rPr lang="en-US" dirty="0" err="1">
                <a:latin typeface="iCiel Cadena" panose="02000503000000020004" pitchFamily="2" charset="0"/>
              </a:rPr>
              <a:t>những</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khá</a:t>
            </a:r>
            <a:r>
              <a:rPr lang="en-US" dirty="0">
                <a:latin typeface="iCiel Cadena" panose="02000503000000020004" pitchFamily="2" charset="0"/>
              </a:rPr>
              <a:t> </a:t>
            </a:r>
            <a:r>
              <a:rPr lang="en-US" dirty="0" err="1">
                <a:latin typeface="iCiel Cadena" panose="02000503000000020004" pitchFamily="2" charset="0"/>
              </a:rPr>
              <a:t>phổ</a:t>
            </a:r>
            <a:r>
              <a:rPr lang="en-US" dirty="0">
                <a:latin typeface="iCiel Cadena" panose="02000503000000020004" pitchFamily="2" charset="0"/>
              </a:rPr>
              <a:t> </a:t>
            </a:r>
            <a:r>
              <a:rPr lang="en-US" dirty="0" err="1">
                <a:latin typeface="iCiel Cadena" panose="02000503000000020004" pitchFamily="2" charset="0"/>
              </a:rPr>
              <a:t>biến</a:t>
            </a:r>
            <a:r>
              <a:rPr lang="en-US" dirty="0">
                <a:latin typeface="iCiel Cadena" panose="02000503000000020004" pitchFamily="2" charset="0"/>
              </a:rPr>
              <a:t>, </a:t>
            </a:r>
            <a:r>
              <a:rPr lang="en-US" dirty="0" smtClean="0">
                <a:latin typeface="iCiel Cadena" panose="02000503000000020004" pitchFamily="2" charset="0"/>
              </a:rPr>
              <a:t>W3.CSS </a:t>
            </a:r>
            <a:r>
              <a:rPr lang="en-US" dirty="0" err="1">
                <a:latin typeface="iCiel Cadena" panose="02000503000000020004" pitchFamily="2" charset="0"/>
              </a:rPr>
              <a:t>tạo</a:t>
            </a:r>
            <a:r>
              <a:rPr lang="en-US" dirty="0">
                <a:latin typeface="iCiel Cadena" panose="02000503000000020004" pitchFamily="2" charset="0"/>
              </a:rPr>
              <a:t> </a:t>
            </a:r>
            <a:r>
              <a:rPr lang="en-US" dirty="0" err="1" smtClean="0">
                <a:latin typeface="iCiel Cadena" panose="02000503000000020004" pitchFamily="2" charset="0"/>
              </a:rPr>
              <a:t>ra</a:t>
            </a:r>
            <a:r>
              <a:rPr lang="en-US" dirty="0" smtClean="0">
                <a:latin typeface="iCiel Cadena" panose="02000503000000020004" pitchFamily="2" charset="0"/>
              </a:rPr>
              <a:t> </a:t>
            </a:r>
            <a:r>
              <a:rPr lang="en-US" dirty="0" err="1" smtClean="0">
                <a:latin typeface="iCiel Cadena" panose="02000503000000020004" pitchFamily="2" charset="0"/>
              </a:rPr>
              <a:t>bảng</a:t>
            </a:r>
            <a:r>
              <a:rPr lang="en-US" dirty="0" smtClean="0">
                <a:latin typeface="iCiel Cadena" panose="02000503000000020004" pitchFamily="2" charset="0"/>
              </a:rPr>
              <a:t> </a:t>
            </a:r>
            <a:r>
              <a:rPr lang="en-US" dirty="0" err="1" smtClean="0">
                <a:latin typeface="iCiel Cadena" panose="02000503000000020004" pitchFamily="2" charset="0"/>
              </a:rPr>
              <a:t>biểu</a:t>
            </a:r>
            <a:r>
              <a:rPr lang="en-US" dirty="0" smtClean="0">
                <a:latin typeface="iCiel Cadena" panose="02000503000000020004" pitchFamily="2" charset="0"/>
              </a:rPr>
              <a:t> </a:t>
            </a:r>
            <a:r>
              <a:rPr lang="en-US" dirty="0" err="1">
                <a:latin typeface="iCiel Cadena" panose="02000503000000020004" pitchFamily="2" charset="0"/>
              </a:rPr>
              <a:t>không</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đường</a:t>
            </a:r>
            <a:r>
              <a:rPr lang="en-US" dirty="0">
                <a:latin typeface="iCiel Cadena" panose="02000503000000020004" pitchFamily="2" charset="0"/>
              </a:rPr>
              <a:t> </a:t>
            </a:r>
            <a:r>
              <a:rPr lang="en-US" dirty="0" err="1" smtClean="0">
                <a:latin typeface="iCiel Cadena" panose="02000503000000020004" pitchFamily="2" charset="0"/>
              </a:rPr>
              <a:t>viền</a:t>
            </a:r>
            <a:r>
              <a:rPr lang="en-US" dirty="0" smtClean="0">
                <a:latin typeface="iCiel Cadena" panose="02000503000000020004" pitchFamily="2" charset="0"/>
              </a:rPr>
              <a:t>, </a:t>
            </a:r>
            <a:r>
              <a:rPr lang="en-US" dirty="0" err="1" smtClean="0">
                <a:latin typeface="iCiel Cadena" panose="02000503000000020004" pitchFamily="2" charset="0"/>
              </a:rPr>
              <a:t>nếu</a:t>
            </a:r>
            <a:r>
              <a:rPr lang="en-US" dirty="0" smtClean="0">
                <a:latin typeface="iCiel Cadena" panose="02000503000000020004" pitchFamily="2" charset="0"/>
              </a:rPr>
              <a:t> </a:t>
            </a:r>
            <a:r>
              <a:rPr lang="en-US" dirty="0" err="1" smtClean="0">
                <a:latin typeface="iCiel Cadena" panose="02000503000000020004" pitchFamily="2" charset="0"/>
              </a:rPr>
              <a:t>muốn</a:t>
            </a:r>
            <a:r>
              <a:rPr lang="en-US" dirty="0" smtClean="0">
                <a:latin typeface="iCiel Cadena" panose="02000503000000020004" pitchFamily="2" charset="0"/>
              </a:rPr>
              <a:t> </a:t>
            </a:r>
            <a:r>
              <a:rPr lang="en-US" dirty="0" err="1" smtClean="0">
                <a:latin typeface="iCiel Cadena" panose="02000503000000020004" pitchFamily="2" charset="0"/>
              </a:rPr>
              <a:t>tạo</a:t>
            </a:r>
            <a:r>
              <a:rPr lang="en-US" dirty="0" smtClean="0">
                <a:latin typeface="iCiel Cadena" panose="02000503000000020004" pitchFamily="2" charset="0"/>
              </a:rPr>
              <a:t> </a:t>
            </a:r>
            <a:r>
              <a:rPr lang="en-US" dirty="0" err="1" smtClean="0">
                <a:latin typeface="iCiel Cadena" panose="02000503000000020004" pitchFamily="2" charset="0"/>
              </a:rPr>
              <a:t>thêm</a:t>
            </a:r>
            <a:r>
              <a:rPr lang="en-US" dirty="0" smtClean="0">
                <a:latin typeface="iCiel Cadena" panose="02000503000000020004" pitchFamily="2" charset="0"/>
              </a:rPr>
              <a:t> </a:t>
            </a:r>
            <a:r>
              <a:rPr lang="en-US" dirty="0" err="1" smtClean="0">
                <a:latin typeface="iCiel Cadena" panose="02000503000000020004" pitchFamily="2" charset="0"/>
              </a:rPr>
              <a:t>điểm</a:t>
            </a:r>
            <a:r>
              <a:rPr lang="en-US" dirty="0" smtClean="0">
                <a:latin typeface="iCiel Cadena" panose="02000503000000020004" pitchFamily="2" charset="0"/>
              </a:rPr>
              <a:t> </a:t>
            </a:r>
            <a:r>
              <a:rPr lang="en-US" dirty="0" err="1" smtClean="0">
                <a:latin typeface="iCiel Cadena" panose="02000503000000020004" pitchFamily="2" charset="0"/>
              </a:rPr>
              <a:t>nhấn</a:t>
            </a:r>
            <a:r>
              <a:rPr lang="en-US" dirty="0" smtClean="0">
                <a:latin typeface="iCiel Cadena" panose="02000503000000020004" pitchFamily="2" charset="0"/>
              </a:rPr>
              <a:t> ta </a:t>
            </a:r>
            <a:r>
              <a:rPr lang="en-US" dirty="0" err="1" smtClean="0">
                <a:latin typeface="iCiel Cadena" panose="02000503000000020004" pitchFamily="2" charset="0"/>
              </a:rPr>
              <a:t>có</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sau</a:t>
            </a:r>
            <a:r>
              <a:rPr lang="en-US" dirty="0" smtClean="0">
                <a:latin typeface="iCiel Cadena" panose="02000503000000020004" pitchFamily="2" charset="0"/>
              </a:rPr>
              <a:t>: </a:t>
            </a:r>
            <a:endParaRPr lang="vi-VN" dirty="0">
              <a:latin typeface="iCiel Cadena" panose="02000503000000020004" pitchFamily="2" charset="0"/>
            </a:endParaRPr>
          </a:p>
        </p:txBody>
      </p:sp>
    </p:spTree>
    <p:extLst>
      <p:ext uri="{BB962C8B-B14F-4D97-AF65-F5344CB8AC3E}">
        <p14:creationId xmlns:p14="http://schemas.microsoft.com/office/powerpoint/2010/main" val="84468978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1075</TotalTime>
  <Words>896</Words>
  <Application>Microsoft Office PowerPoint</Application>
  <PresentationFormat>On-screen Show (16:9)</PresentationFormat>
  <Paragraphs>121</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iCiel Cadena</vt:lpstr>
      <vt:lpstr>Hammersmith One</vt:lpstr>
      <vt:lpstr>Roboto Condensed Light</vt:lpstr>
      <vt:lpstr>Manjari</vt:lpstr>
      <vt:lpstr>Nunito</vt:lpstr>
      <vt:lpstr>Wingdings</vt:lpstr>
      <vt:lpstr>Cairo</vt:lpstr>
      <vt:lpstr>Consolas</vt:lpstr>
      <vt:lpstr>Elegant Education Pack for Students XL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NHU DIEP</dc:creator>
  <cp:lastModifiedBy>ASUS</cp:lastModifiedBy>
  <cp:revision>83</cp:revision>
  <dcterms:modified xsi:type="dcterms:W3CDTF">2024-01-15T15:11:09Z</dcterms:modified>
</cp:coreProperties>
</file>